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Default Extension="-muokattu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handoutMasterIdLst>
    <p:handoutMasterId r:id="rId56"/>
  </p:handoutMasterIdLst>
  <p:sldIdLst>
    <p:sldId id="322" r:id="rId2"/>
    <p:sldId id="397" r:id="rId3"/>
    <p:sldId id="383" r:id="rId4"/>
    <p:sldId id="400" r:id="rId5"/>
    <p:sldId id="401" r:id="rId6"/>
    <p:sldId id="402" r:id="rId7"/>
    <p:sldId id="384" r:id="rId8"/>
    <p:sldId id="398" r:id="rId9"/>
    <p:sldId id="385" r:id="rId10"/>
    <p:sldId id="403" r:id="rId11"/>
    <p:sldId id="386" r:id="rId12"/>
    <p:sldId id="387" r:id="rId13"/>
    <p:sldId id="404" r:id="rId14"/>
    <p:sldId id="405" r:id="rId15"/>
    <p:sldId id="406" r:id="rId16"/>
    <p:sldId id="407" r:id="rId17"/>
    <p:sldId id="408" r:id="rId18"/>
    <p:sldId id="409" r:id="rId19"/>
    <p:sldId id="410" r:id="rId20"/>
    <p:sldId id="411" r:id="rId21"/>
    <p:sldId id="412" r:id="rId22"/>
    <p:sldId id="413" r:id="rId23"/>
    <p:sldId id="414" r:id="rId24"/>
    <p:sldId id="415" r:id="rId25"/>
    <p:sldId id="419" r:id="rId26"/>
    <p:sldId id="420" r:id="rId27"/>
    <p:sldId id="421" r:id="rId28"/>
    <p:sldId id="422" r:id="rId29"/>
    <p:sldId id="423" r:id="rId30"/>
    <p:sldId id="424" r:id="rId31"/>
    <p:sldId id="425" r:id="rId32"/>
    <p:sldId id="426" r:id="rId33"/>
    <p:sldId id="427" r:id="rId34"/>
    <p:sldId id="416" r:id="rId35"/>
    <p:sldId id="417" r:id="rId36"/>
    <p:sldId id="428" r:id="rId37"/>
    <p:sldId id="418" r:id="rId38"/>
    <p:sldId id="437" r:id="rId39"/>
    <p:sldId id="429" r:id="rId40"/>
    <p:sldId id="430" r:id="rId41"/>
    <p:sldId id="431" r:id="rId42"/>
    <p:sldId id="434" r:id="rId43"/>
    <p:sldId id="432" r:id="rId44"/>
    <p:sldId id="435" r:id="rId45"/>
    <p:sldId id="377" r:id="rId46"/>
    <p:sldId id="438" r:id="rId47"/>
    <p:sldId id="440" r:id="rId48"/>
    <p:sldId id="441" r:id="rId49"/>
    <p:sldId id="439" r:id="rId50"/>
    <p:sldId id="442" r:id="rId51"/>
    <p:sldId id="436" r:id="rId52"/>
    <p:sldId id="443" r:id="rId53"/>
    <p:sldId id="321" r:id="rId54"/>
  </p:sldIdLst>
  <p:sldSz cx="9144000" cy="6858000" type="screen4x3"/>
  <p:notesSz cx="9942513" cy="681037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D27"/>
    <a:srgbClr val="60CB4A"/>
    <a:srgbClr val="A30132"/>
    <a:srgbClr val="ED138E"/>
    <a:srgbClr val="F6BF00"/>
    <a:srgbClr val="92B93A"/>
    <a:srgbClr val="708E2E"/>
    <a:srgbClr val="52B5DE"/>
    <a:srgbClr val="1C9ED2"/>
    <a:srgbClr val="5B6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471" autoAdjust="0"/>
    <p:restoredTop sz="94414" autoAdjust="0"/>
  </p:normalViewPr>
  <p:slideViewPr>
    <p:cSldViewPr>
      <p:cViewPr>
        <p:scale>
          <a:sx n="80" d="100"/>
          <a:sy n="80" d="100"/>
        </p:scale>
        <p:origin x="588" y="-228"/>
      </p:cViewPr>
      <p:guideLst>
        <p:guide orient="horz" pos="2160"/>
        <p:guide pos="2880"/>
      </p:guideLst>
    </p:cSldViewPr>
  </p:slideViewPr>
  <p:notesTextViewPr>
    <p:cViewPr>
      <p:scale>
        <a:sx n="100" d="100"/>
        <a:sy n="100" d="100"/>
      </p:scale>
      <p:origin x="0" y="0"/>
    </p:cViewPr>
  </p:notesTextViewPr>
  <p:sorterViewPr>
    <p:cViewPr>
      <p:scale>
        <a:sx n="67" d="100"/>
        <a:sy n="6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1" y="0"/>
            <a:ext cx="4308423" cy="340356"/>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sz="quarter" idx="1"/>
          </p:nvPr>
        </p:nvSpPr>
        <p:spPr>
          <a:xfrm>
            <a:off x="5631774" y="0"/>
            <a:ext cx="4308423" cy="340356"/>
          </a:xfrm>
          <a:prstGeom prst="rect">
            <a:avLst/>
          </a:prstGeom>
        </p:spPr>
        <p:txBody>
          <a:bodyPr vert="horz" lIns="91440" tIns="45720" rIns="91440" bIns="45720" rtlCol="0"/>
          <a:lstStyle>
            <a:lvl1pPr algn="r">
              <a:defRPr sz="1200"/>
            </a:lvl1pPr>
          </a:lstStyle>
          <a:p>
            <a:fld id="{EEF4E523-0BE6-4FDB-A592-9A1A81005C65}" type="datetimeFigureOut">
              <a:rPr lang="fi-FI" smtClean="0"/>
              <a:t>12.11.2018</a:t>
            </a:fld>
            <a:endParaRPr lang="fi-FI"/>
          </a:p>
        </p:txBody>
      </p:sp>
      <p:sp>
        <p:nvSpPr>
          <p:cNvPr id="4" name="Alatunnisteen paikkamerkki 3"/>
          <p:cNvSpPr>
            <a:spLocks noGrp="1"/>
          </p:cNvSpPr>
          <p:nvPr>
            <p:ph type="ftr" sz="quarter" idx="2"/>
          </p:nvPr>
        </p:nvSpPr>
        <p:spPr>
          <a:xfrm>
            <a:off x="1" y="6468932"/>
            <a:ext cx="4308423" cy="340355"/>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p:cNvSpPr>
            <a:spLocks noGrp="1"/>
          </p:cNvSpPr>
          <p:nvPr>
            <p:ph type="sldNum" sz="quarter" idx="3"/>
          </p:nvPr>
        </p:nvSpPr>
        <p:spPr>
          <a:xfrm>
            <a:off x="5631774" y="6468932"/>
            <a:ext cx="4308423" cy="340355"/>
          </a:xfrm>
          <a:prstGeom prst="rect">
            <a:avLst/>
          </a:prstGeom>
        </p:spPr>
        <p:txBody>
          <a:bodyPr vert="horz" lIns="91440" tIns="45720" rIns="91440" bIns="45720" rtlCol="0" anchor="b"/>
          <a:lstStyle>
            <a:lvl1pPr algn="r">
              <a:defRPr sz="1200"/>
            </a:lvl1pPr>
          </a:lstStyle>
          <a:p>
            <a:fld id="{430F18BF-4538-4792-88B5-66D0C6FA16A1}" type="slidenum">
              <a:rPr lang="fi-FI" smtClean="0"/>
              <a:t>‹#›</a:t>
            </a:fld>
            <a:endParaRPr lang="fi-FI"/>
          </a:p>
        </p:txBody>
      </p:sp>
    </p:spTree>
    <p:extLst>
      <p:ext uri="{BB962C8B-B14F-4D97-AF65-F5344CB8AC3E}">
        <p14:creationId xmlns:p14="http://schemas.microsoft.com/office/powerpoint/2010/main" val="581136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4308423" cy="3405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8195" name="Rectangle 3"/>
          <p:cNvSpPr>
            <a:spLocks noGrp="1" noChangeArrowheads="1"/>
          </p:cNvSpPr>
          <p:nvPr>
            <p:ph type="dt" idx="1"/>
          </p:nvPr>
        </p:nvSpPr>
        <p:spPr bwMode="auto">
          <a:xfrm>
            <a:off x="5631790" y="0"/>
            <a:ext cx="4308423" cy="3405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8196" name="Rectangle 4"/>
          <p:cNvSpPr>
            <a:spLocks noGrp="1" noRot="1" noChangeAspect="1" noChangeArrowheads="1" noTextEdit="1"/>
          </p:cNvSpPr>
          <p:nvPr>
            <p:ph type="sldImg" idx="2"/>
          </p:nvPr>
        </p:nvSpPr>
        <p:spPr bwMode="auto">
          <a:xfrm>
            <a:off x="3268663" y="511175"/>
            <a:ext cx="3405187" cy="25527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994252" y="3234929"/>
            <a:ext cx="7954010" cy="30646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8" name="Rectangle 6"/>
          <p:cNvSpPr>
            <a:spLocks noGrp="1" noChangeArrowheads="1"/>
          </p:cNvSpPr>
          <p:nvPr>
            <p:ph type="ftr" sz="quarter" idx="4"/>
          </p:nvPr>
        </p:nvSpPr>
        <p:spPr bwMode="auto">
          <a:xfrm>
            <a:off x="1" y="6468674"/>
            <a:ext cx="4308423" cy="34051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8199" name="Rectangle 7"/>
          <p:cNvSpPr>
            <a:spLocks noGrp="1" noChangeArrowheads="1"/>
          </p:cNvSpPr>
          <p:nvPr>
            <p:ph type="sldNum" sz="quarter" idx="5"/>
          </p:nvPr>
        </p:nvSpPr>
        <p:spPr bwMode="auto">
          <a:xfrm>
            <a:off x="5631790" y="6468674"/>
            <a:ext cx="4308423" cy="34051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5DCD95B-781C-4B3B-8694-C2925C53B66A}" type="slidenum">
              <a:rPr lang="en-US"/>
              <a:pPr/>
              <a:t>‹#›</a:t>
            </a:fld>
            <a:endParaRPr lang="en-US" dirty="0"/>
          </a:p>
        </p:txBody>
      </p:sp>
    </p:spTree>
    <p:extLst>
      <p:ext uri="{BB962C8B-B14F-4D97-AF65-F5344CB8AC3E}">
        <p14:creationId xmlns:p14="http://schemas.microsoft.com/office/powerpoint/2010/main" val="37671858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19</a:t>
            </a:fld>
            <a:endParaRPr lang="en-US" dirty="0"/>
          </a:p>
        </p:txBody>
      </p:sp>
    </p:spTree>
    <p:extLst>
      <p:ext uri="{BB962C8B-B14F-4D97-AF65-F5344CB8AC3E}">
        <p14:creationId xmlns:p14="http://schemas.microsoft.com/office/powerpoint/2010/main" val="2639861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49</a:t>
            </a:fld>
            <a:endParaRPr lang="en-US" dirty="0"/>
          </a:p>
        </p:txBody>
      </p:sp>
    </p:spTree>
    <p:extLst>
      <p:ext uri="{BB962C8B-B14F-4D97-AF65-F5344CB8AC3E}">
        <p14:creationId xmlns:p14="http://schemas.microsoft.com/office/powerpoint/2010/main" val="126781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50</a:t>
            </a:fld>
            <a:endParaRPr lang="en-US" dirty="0"/>
          </a:p>
        </p:txBody>
      </p:sp>
    </p:spTree>
    <p:extLst>
      <p:ext uri="{BB962C8B-B14F-4D97-AF65-F5344CB8AC3E}">
        <p14:creationId xmlns:p14="http://schemas.microsoft.com/office/powerpoint/2010/main" val="2558683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24</a:t>
            </a:fld>
            <a:endParaRPr lang="en-US" dirty="0"/>
          </a:p>
        </p:txBody>
      </p:sp>
    </p:spTree>
    <p:extLst>
      <p:ext uri="{BB962C8B-B14F-4D97-AF65-F5344CB8AC3E}">
        <p14:creationId xmlns:p14="http://schemas.microsoft.com/office/powerpoint/2010/main" val="305522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26</a:t>
            </a:fld>
            <a:endParaRPr lang="en-US" dirty="0"/>
          </a:p>
        </p:txBody>
      </p:sp>
    </p:spTree>
    <p:extLst>
      <p:ext uri="{BB962C8B-B14F-4D97-AF65-F5344CB8AC3E}">
        <p14:creationId xmlns:p14="http://schemas.microsoft.com/office/powerpoint/2010/main" val="253262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27</a:t>
            </a:fld>
            <a:endParaRPr lang="en-US" dirty="0"/>
          </a:p>
        </p:txBody>
      </p:sp>
    </p:spTree>
    <p:extLst>
      <p:ext uri="{BB962C8B-B14F-4D97-AF65-F5344CB8AC3E}">
        <p14:creationId xmlns:p14="http://schemas.microsoft.com/office/powerpoint/2010/main" val="293398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29</a:t>
            </a:fld>
            <a:endParaRPr lang="en-US" dirty="0"/>
          </a:p>
        </p:txBody>
      </p:sp>
    </p:spTree>
    <p:extLst>
      <p:ext uri="{BB962C8B-B14F-4D97-AF65-F5344CB8AC3E}">
        <p14:creationId xmlns:p14="http://schemas.microsoft.com/office/powerpoint/2010/main" val="56154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45</a:t>
            </a:fld>
            <a:endParaRPr lang="en-US" dirty="0"/>
          </a:p>
        </p:txBody>
      </p:sp>
    </p:spTree>
    <p:extLst>
      <p:ext uri="{BB962C8B-B14F-4D97-AF65-F5344CB8AC3E}">
        <p14:creationId xmlns:p14="http://schemas.microsoft.com/office/powerpoint/2010/main" val="216384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46</a:t>
            </a:fld>
            <a:endParaRPr lang="en-US" dirty="0"/>
          </a:p>
        </p:txBody>
      </p:sp>
    </p:spTree>
    <p:extLst>
      <p:ext uri="{BB962C8B-B14F-4D97-AF65-F5344CB8AC3E}">
        <p14:creationId xmlns:p14="http://schemas.microsoft.com/office/powerpoint/2010/main" val="494822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47</a:t>
            </a:fld>
            <a:endParaRPr lang="en-US" dirty="0"/>
          </a:p>
        </p:txBody>
      </p:sp>
    </p:spTree>
    <p:extLst>
      <p:ext uri="{BB962C8B-B14F-4D97-AF65-F5344CB8AC3E}">
        <p14:creationId xmlns:p14="http://schemas.microsoft.com/office/powerpoint/2010/main" val="12990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D95B-781C-4B3B-8694-C2925C53B66A}" type="slidenum">
              <a:rPr lang="en-US" smtClean="0"/>
              <a:pPr/>
              <a:t>48</a:t>
            </a:fld>
            <a:endParaRPr lang="en-US" dirty="0"/>
          </a:p>
        </p:txBody>
      </p:sp>
    </p:spTree>
    <p:extLst>
      <p:ext uri="{BB962C8B-B14F-4D97-AF65-F5344CB8AC3E}">
        <p14:creationId xmlns:p14="http://schemas.microsoft.com/office/powerpoint/2010/main" val="1028157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muokattu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Otsikkodia">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59632" y="1196752"/>
            <a:ext cx="7488832" cy="1470025"/>
          </a:xfrm>
        </p:spPr>
        <p:txBody>
          <a:bodyPr>
            <a:normAutofit/>
          </a:bodyPr>
          <a:lstStyle>
            <a:lvl1pPr algn="ctr">
              <a:defRPr sz="4400" b="0" cap="all" baseline="0">
                <a:solidFill>
                  <a:schemeClr val="bg2">
                    <a:lumMod val="75000"/>
                  </a:schemeClr>
                </a:solidFill>
                <a:latin typeface="Palatino" pitchFamily="18" charset="0"/>
              </a:defRPr>
            </a:lvl1pPr>
          </a:lstStyle>
          <a:p>
            <a:r>
              <a:rPr lang="en-US" smtClean="0"/>
              <a:t>Click to edit Master title style</a:t>
            </a:r>
            <a:endParaRPr lang="en-US" dirty="0"/>
          </a:p>
        </p:txBody>
      </p:sp>
      <p:pic>
        <p:nvPicPr>
          <p:cNvPr id="2" name="Kuva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98" y="0"/>
            <a:ext cx="846667" cy="6858000"/>
          </a:xfrm>
          <a:prstGeom prst="rect">
            <a:avLst/>
          </a:prstGeom>
        </p:spPr>
      </p:pic>
      <p:pic>
        <p:nvPicPr>
          <p:cNvPr id="11" name="Kuva 10"/>
          <p:cNvPicPr>
            <a:picLocks noChangeAspect="1"/>
          </p:cNvPicPr>
          <p:nvPr userDrawn="1"/>
        </p:nvPicPr>
        <p:blipFill>
          <a:blip r:embed="rId3" cstate="print">
            <a:clrChange>
              <a:clrFrom>
                <a:srgbClr val="FFFFFE"/>
              </a:clrFrom>
              <a:clrTo>
                <a:srgbClr val="FFFFFE">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9035" y="5616000"/>
            <a:ext cx="533400" cy="1088136"/>
          </a:xfrm>
          <a:prstGeom prst="rect">
            <a:avLst/>
          </a:prstGeom>
        </p:spPr>
      </p:pic>
      <p:sp>
        <p:nvSpPr>
          <p:cNvPr id="13" name="Text Box 7"/>
          <p:cNvSpPr txBox="1">
            <a:spLocks noChangeArrowheads="1"/>
          </p:cNvSpPr>
          <p:nvPr userDrawn="1"/>
        </p:nvSpPr>
        <p:spPr bwMode="auto">
          <a:xfrm>
            <a:off x="584721" y="60487"/>
            <a:ext cx="3051175" cy="339633"/>
          </a:xfrm>
          <a:prstGeom prst="rect">
            <a:avLst/>
          </a:prstGeom>
          <a:noFill/>
          <a:ln w="9525">
            <a:noFill/>
            <a:miter lim="800000"/>
            <a:headEnd/>
            <a:tailEnd/>
          </a:ln>
          <a:effectLst/>
        </p:spPr>
        <p:txBody>
          <a:bodyPr lIns="92510" tIns="46254" rIns="92510" bIns="46254">
            <a:spAutoFit/>
          </a:bodyPr>
          <a:lstStyle/>
          <a:p>
            <a:pPr defTabSz="927100" eaLnBrk="0" hangingPunct="0"/>
            <a:r>
              <a:rPr lang="fi-FI" sz="1600" b="0" dirty="0" smtClean="0">
                <a:solidFill>
                  <a:srgbClr val="000099"/>
                </a:solidFill>
                <a:latin typeface="Helvetica" pitchFamily="34" charset="0"/>
              </a:rPr>
              <a:t>      </a:t>
            </a:r>
            <a:r>
              <a:rPr lang="fi-FI" sz="1400" b="0" dirty="0" smtClean="0">
                <a:solidFill>
                  <a:schemeClr val="bg2">
                    <a:lumMod val="50000"/>
                  </a:schemeClr>
                </a:solidFill>
                <a:latin typeface="Palatino" pitchFamily="18" charset="0"/>
              </a:rPr>
              <a:t>JY</a:t>
            </a:r>
            <a:r>
              <a:rPr lang="fi-FI" sz="1400" b="0" spc="-50" baseline="0" dirty="0" smtClean="0">
                <a:solidFill>
                  <a:schemeClr val="bg2">
                    <a:lumMod val="50000"/>
                  </a:schemeClr>
                </a:solidFill>
                <a:latin typeface="Palatino" pitchFamily="18" charset="0"/>
              </a:rPr>
              <a:t>V</a:t>
            </a:r>
            <a:r>
              <a:rPr lang="fi-FI" sz="1400" b="0" spc="30" baseline="0" dirty="0" smtClean="0">
                <a:solidFill>
                  <a:schemeClr val="bg2">
                    <a:lumMod val="50000"/>
                  </a:schemeClr>
                </a:solidFill>
                <a:latin typeface="Palatino" pitchFamily="18" charset="0"/>
              </a:rPr>
              <a:t>Ä</a:t>
            </a:r>
            <a:r>
              <a:rPr lang="fi-FI" sz="1400" b="0" spc="30" dirty="0" smtClean="0">
                <a:solidFill>
                  <a:schemeClr val="bg2">
                    <a:lumMod val="50000"/>
                  </a:schemeClr>
                </a:solidFill>
                <a:latin typeface="Palatino" pitchFamily="18" charset="0"/>
              </a:rPr>
              <a:t>SK</a:t>
            </a:r>
            <a:r>
              <a:rPr lang="fi-FI" sz="1400" b="0" dirty="0" smtClean="0">
                <a:solidFill>
                  <a:schemeClr val="bg2">
                    <a:lumMod val="50000"/>
                  </a:schemeClr>
                </a:solidFill>
                <a:latin typeface="Palatino" pitchFamily="18" charset="0"/>
              </a:rPr>
              <a:t>YLÄN </a:t>
            </a:r>
            <a:r>
              <a:rPr lang="fi-FI" sz="1400" b="0" dirty="0">
                <a:solidFill>
                  <a:schemeClr val="bg2">
                    <a:lumMod val="50000"/>
                  </a:schemeClr>
                </a:solidFill>
                <a:latin typeface="Palatino" pitchFamily="18" charset="0"/>
              </a:rPr>
              <a:t>Y</a:t>
            </a:r>
            <a:r>
              <a:rPr lang="fi-FI" sz="1400" b="0" spc="30" baseline="0" dirty="0">
                <a:solidFill>
                  <a:schemeClr val="bg2">
                    <a:lumMod val="50000"/>
                  </a:schemeClr>
                </a:solidFill>
                <a:latin typeface="Palatino" pitchFamily="18" charset="0"/>
              </a:rPr>
              <a:t>LIOPIS</a:t>
            </a:r>
            <a:r>
              <a:rPr lang="fi-FI" sz="1400" b="0" dirty="0">
                <a:solidFill>
                  <a:schemeClr val="bg2">
                    <a:lumMod val="50000"/>
                  </a:schemeClr>
                </a:solidFill>
                <a:latin typeface="Palatino" pitchFamily="18" charset="0"/>
              </a:rPr>
              <a:t>TO</a:t>
            </a:r>
          </a:p>
        </p:txBody>
      </p:sp>
      <p:pic>
        <p:nvPicPr>
          <p:cNvPr id="12" name="Kuva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1600" y="3491534"/>
            <a:ext cx="2620121" cy="3235228"/>
          </a:xfrm>
          <a:prstGeom prst="rect">
            <a:avLst/>
          </a:prstGeom>
        </p:spPr>
      </p:pic>
      <p:sp>
        <p:nvSpPr>
          <p:cNvPr id="3076" name="Rectangle 4"/>
          <p:cNvSpPr>
            <a:spLocks noGrp="1" noChangeArrowheads="1"/>
          </p:cNvSpPr>
          <p:nvPr userDrawn="1">
            <p:ph type="dt" sz="half" idx="2"/>
          </p:nvPr>
        </p:nvSpPr>
        <p:spPr>
          <a:xfrm>
            <a:off x="1043608" y="6453188"/>
            <a:ext cx="2474912" cy="476250"/>
          </a:xfrm>
        </p:spPr>
        <p:txBody>
          <a:bodyPr/>
          <a:lstStyle>
            <a:lvl1pPr>
              <a:defRPr>
                <a:latin typeface="Palatino" pitchFamily="18" charset="0"/>
              </a:defRPr>
            </a:lvl1pPr>
          </a:lstStyle>
          <a:p>
            <a:fld id="{3C847833-B630-40F9-9380-DB687306030D}" type="datetime1">
              <a:rPr lang="fi-FI" smtClean="0"/>
              <a:t>12.11.2018</a:t>
            </a:fld>
            <a:endParaRPr lang="en-US" dirty="0"/>
          </a:p>
        </p:txBody>
      </p:sp>
      <p:sp>
        <p:nvSpPr>
          <p:cNvPr id="3075" name="Rectangle 3"/>
          <p:cNvSpPr>
            <a:spLocks noGrp="1" noChangeArrowheads="1"/>
          </p:cNvSpPr>
          <p:nvPr userDrawn="1">
            <p:ph type="subTitle" idx="1"/>
          </p:nvPr>
        </p:nvSpPr>
        <p:spPr>
          <a:xfrm>
            <a:off x="1907704" y="2920701"/>
            <a:ext cx="6192688" cy="1084363"/>
          </a:xfrm>
        </p:spPr>
        <p:txBody>
          <a:bodyPr>
            <a:normAutofit/>
          </a:bodyPr>
          <a:lstStyle>
            <a:lvl1pPr marL="0" indent="0" algn="ctr">
              <a:buFont typeface="Wingdings" pitchFamily="2" charset="2"/>
              <a:buNone/>
              <a:defRPr sz="2800">
                <a:solidFill>
                  <a:schemeClr val="bg2">
                    <a:lumMod val="75000"/>
                  </a:schemeClr>
                </a:solidFill>
                <a:latin typeface="Palatino" pitchFamily="18" charset="0"/>
              </a:defRPr>
            </a:lvl1pPr>
          </a:lstStyle>
          <a:p>
            <a:r>
              <a:rPr lang="en-US" smtClean="0"/>
              <a:t>Click to edit Master subtitle style</a:t>
            </a:r>
            <a:endParaRPr lang="en-US" dirty="0"/>
          </a:p>
        </p:txBody>
      </p:sp>
      <p:pic>
        <p:nvPicPr>
          <p:cNvPr id="3" name="Kuva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63888" y="5712346"/>
            <a:ext cx="5508000" cy="895443"/>
          </a:xfrm>
          <a:prstGeom prst="rect">
            <a:avLst/>
          </a:prstGeom>
        </p:spPr>
      </p:pic>
      <p:sp>
        <p:nvSpPr>
          <p:cNvPr id="14" name="Rectangle 9"/>
          <p:cNvSpPr>
            <a:spLocks noChangeArrowheads="1"/>
          </p:cNvSpPr>
          <p:nvPr userDrawn="1"/>
        </p:nvSpPr>
        <p:spPr bwMode="auto">
          <a:xfrm>
            <a:off x="-27598" y="1588"/>
            <a:ext cx="9180000" cy="6856412"/>
          </a:xfrm>
          <a:prstGeom prst="rect">
            <a:avLst/>
          </a:prstGeom>
          <a:noFill/>
          <a:ln w="12700">
            <a:solidFill>
              <a:srgbClr val="02409C"/>
            </a:solidFill>
            <a:miter lim="800000"/>
            <a:headEnd/>
            <a:tailEnd/>
          </a:ln>
          <a:effectLst/>
        </p:spPr>
        <p:txBody>
          <a:bodyPr wrap="none" anchor="ctr"/>
          <a:lstStyle/>
          <a:p>
            <a:endParaRPr lang="fi-FI"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tx1"/>
                </a:solidFill>
              </a:defRPr>
            </a:lvl1pPr>
          </a:lstStyle>
          <a:p>
            <a:r>
              <a:rPr lang="en-US" smtClean="0"/>
              <a:t>Click to edit Master title style</a:t>
            </a:r>
            <a:endParaRPr lang="fi-FI" dirty="0"/>
          </a:p>
        </p:txBody>
      </p:sp>
      <p:sp>
        <p:nvSpPr>
          <p:cNvPr id="3" name="Pystysuoran tekstin paikkamerkki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Päivämäärän paikkamerkki 3"/>
          <p:cNvSpPr>
            <a:spLocks noGrp="1"/>
          </p:cNvSpPr>
          <p:nvPr>
            <p:ph type="dt" sz="half" idx="10"/>
          </p:nvPr>
        </p:nvSpPr>
        <p:spPr/>
        <p:txBody>
          <a:bodyPr/>
          <a:lstStyle>
            <a:lvl1pPr>
              <a:defRPr/>
            </a:lvl1pPr>
          </a:lstStyle>
          <a:p>
            <a:fld id="{446CDE35-8418-45A0-8410-594E2F157940}" type="datetime1">
              <a:rPr lang="fi-FI" smtClean="0"/>
              <a:t>12.11.2018</a:t>
            </a:fld>
            <a:endParaRPr lang="en-US" dirty="0"/>
          </a:p>
        </p:txBody>
      </p:sp>
      <p:sp>
        <p:nvSpPr>
          <p:cNvPr id="5" name="Alatunnisteen paikkamerkki 4"/>
          <p:cNvSpPr>
            <a:spLocks noGrp="1"/>
          </p:cNvSpPr>
          <p:nvPr>
            <p:ph type="ftr" sz="quarter" idx="11"/>
          </p:nvPr>
        </p:nvSpPr>
        <p:spPr/>
        <p:txBody>
          <a:bodyPr/>
          <a:lstStyle>
            <a:lvl1pPr>
              <a:defRPr/>
            </a:lvl1pPr>
          </a:lstStyle>
          <a:p>
            <a:endParaRPr lang="en-US" dirty="0"/>
          </a:p>
        </p:txBody>
      </p:sp>
      <p:sp>
        <p:nvSpPr>
          <p:cNvPr id="6" name="Dian numeron paikkamerkki 5"/>
          <p:cNvSpPr>
            <a:spLocks noGrp="1"/>
          </p:cNvSpPr>
          <p:nvPr>
            <p:ph type="sldNum" sz="quarter" idx="12"/>
          </p:nvPr>
        </p:nvSpPr>
        <p:spPr/>
        <p:txBody>
          <a:bodyPr/>
          <a:lstStyle>
            <a:lvl1pPr>
              <a:defRPr/>
            </a:lvl1pPr>
          </a:lstStyle>
          <a:p>
            <a:fld id="{99F34632-4269-4CB8-B768-E2F4455C10B1}"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p:cNvSpPr>
            <a:spLocks noGrp="1"/>
          </p:cNvSpPr>
          <p:nvPr>
            <p:ph type="title" orient="vert"/>
          </p:nvPr>
        </p:nvSpPr>
        <p:spPr>
          <a:xfrm>
            <a:off x="6775450" y="485775"/>
            <a:ext cx="1982788" cy="5751513"/>
          </a:xfrm>
        </p:spPr>
        <p:txBody>
          <a:bodyPr vert="eaVert"/>
          <a:lstStyle>
            <a:lvl1pPr>
              <a:defRPr>
                <a:solidFill>
                  <a:schemeClr val="tx1"/>
                </a:solidFill>
              </a:defRPr>
            </a:lvl1pPr>
          </a:lstStyle>
          <a:p>
            <a:r>
              <a:rPr lang="en-US" smtClean="0"/>
              <a:t>Click to edit Master title style</a:t>
            </a:r>
            <a:endParaRPr lang="fi-FI" dirty="0"/>
          </a:p>
        </p:txBody>
      </p:sp>
      <p:sp>
        <p:nvSpPr>
          <p:cNvPr id="3" name="Pystysuoran tekstin paikkamerkki 2"/>
          <p:cNvSpPr>
            <a:spLocks noGrp="1"/>
          </p:cNvSpPr>
          <p:nvPr>
            <p:ph type="body" orient="vert" idx="1"/>
          </p:nvPr>
        </p:nvSpPr>
        <p:spPr>
          <a:xfrm>
            <a:off x="1043608" y="485775"/>
            <a:ext cx="5579442" cy="575151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Päivämäärän paikkamerkki 3"/>
          <p:cNvSpPr>
            <a:spLocks noGrp="1"/>
          </p:cNvSpPr>
          <p:nvPr>
            <p:ph type="dt" sz="half" idx="10"/>
          </p:nvPr>
        </p:nvSpPr>
        <p:spPr>
          <a:xfrm>
            <a:off x="1043608" y="6408738"/>
            <a:ext cx="2016224" cy="476250"/>
          </a:xfrm>
        </p:spPr>
        <p:txBody>
          <a:bodyPr/>
          <a:lstStyle>
            <a:lvl1pPr>
              <a:defRPr/>
            </a:lvl1pPr>
          </a:lstStyle>
          <a:p>
            <a:fld id="{13AD4480-CFF5-4829-876D-7D06D02B9DD9}" type="datetime1">
              <a:rPr lang="fi-FI" smtClean="0"/>
              <a:t>12.11.2018</a:t>
            </a:fld>
            <a:endParaRPr lang="en-US" dirty="0"/>
          </a:p>
        </p:txBody>
      </p:sp>
      <p:sp>
        <p:nvSpPr>
          <p:cNvPr id="5" name="Alatunnisteen paikkamerkki 4"/>
          <p:cNvSpPr>
            <a:spLocks noGrp="1"/>
          </p:cNvSpPr>
          <p:nvPr>
            <p:ph type="ftr" sz="quarter" idx="11"/>
          </p:nvPr>
        </p:nvSpPr>
        <p:spPr>
          <a:xfrm>
            <a:off x="3347864" y="6408738"/>
            <a:ext cx="3095799" cy="476250"/>
          </a:xfrm>
        </p:spPr>
        <p:txBody>
          <a:bodyPr/>
          <a:lstStyle>
            <a:lvl1pPr>
              <a:defRPr/>
            </a:lvl1pPr>
          </a:lstStyle>
          <a:p>
            <a:endParaRPr lang="en-US" dirty="0"/>
          </a:p>
        </p:txBody>
      </p:sp>
      <p:sp>
        <p:nvSpPr>
          <p:cNvPr id="6" name="Dian numeron paikkamerkki 5"/>
          <p:cNvSpPr>
            <a:spLocks noGrp="1"/>
          </p:cNvSpPr>
          <p:nvPr>
            <p:ph type="sldNum" sz="quarter" idx="12"/>
          </p:nvPr>
        </p:nvSpPr>
        <p:spPr>
          <a:xfrm>
            <a:off x="6660232" y="6381750"/>
            <a:ext cx="2088232" cy="476250"/>
          </a:xfrm>
        </p:spPr>
        <p:txBody>
          <a:bodyPr/>
          <a:lstStyle>
            <a:lvl1pPr>
              <a:defRPr/>
            </a:lvl1pPr>
          </a:lstStyle>
          <a:p>
            <a:fld id="{DDC2FB4E-A1E7-4FB3-86FD-FE526B77C1F8}"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kautettu asettelu">
    <p:spTree>
      <p:nvGrpSpPr>
        <p:cNvPr id="1" name=""/>
        <p:cNvGrpSpPr/>
        <p:nvPr/>
      </p:nvGrpSpPr>
      <p:grpSpPr>
        <a:xfrm>
          <a:off x="0" y="0"/>
          <a:ext cx="0" cy="0"/>
          <a:chOff x="0" y="0"/>
          <a:chExt cx="0" cy="0"/>
        </a:xfrm>
      </p:grpSpPr>
      <p:sp>
        <p:nvSpPr>
          <p:cNvPr id="14" name="Text Box 7"/>
          <p:cNvSpPr txBox="1">
            <a:spLocks noChangeArrowheads="1"/>
          </p:cNvSpPr>
          <p:nvPr userDrawn="1"/>
        </p:nvSpPr>
        <p:spPr bwMode="auto">
          <a:xfrm>
            <a:off x="584721" y="60487"/>
            <a:ext cx="3051175" cy="339633"/>
          </a:xfrm>
          <a:prstGeom prst="rect">
            <a:avLst/>
          </a:prstGeom>
          <a:noFill/>
          <a:ln w="9525">
            <a:noFill/>
            <a:miter lim="800000"/>
            <a:headEnd/>
            <a:tailEnd/>
          </a:ln>
          <a:effectLst/>
        </p:spPr>
        <p:txBody>
          <a:bodyPr lIns="92510" tIns="46254" rIns="92510" bIns="46254">
            <a:spAutoFit/>
          </a:bodyPr>
          <a:lstStyle/>
          <a:p>
            <a:pPr defTabSz="927100" eaLnBrk="0" hangingPunct="0"/>
            <a:r>
              <a:rPr lang="fi-FI" sz="1600" b="0" dirty="0" smtClean="0">
                <a:solidFill>
                  <a:srgbClr val="000099"/>
                </a:solidFill>
                <a:latin typeface="Helvetica" pitchFamily="34" charset="0"/>
              </a:rPr>
              <a:t>      </a:t>
            </a:r>
            <a:r>
              <a:rPr lang="fi-FI" sz="1400" b="0" dirty="0" smtClean="0">
                <a:solidFill>
                  <a:schemeClr val="bg2">
                    <a:lumMod val="50000"/>
                  </a:schemeClr>
                </a:solidFill>
                <a:latin typeface="Palatino" pitchFamily="18" charset="0"/>
              </a:rPr>
              <a:t>JY</a:t>
            </a:r>
            <a:r>
              <a:rPr lang="fi-FI" sz="1400" b="0" spc="-50" baseline="0" dirty="0" smtClean="0">
                <a:solidFill>
                  <a:schemeClr val="bg2">
                    <a:lumMod val="50000"/>
                  </a:schemeClr>
                </a:solidFill>
                <a:latin typeface="Palatino" pitchFamily="18" charset="0"/>
              </a:rPr>
              <a:t>V</a:t>
            </a:r>
            <a:r>
              <a:rPr lang="fi-FI" sz="1400" b="0" spc="30" baseline="0" dirty="0" smtClean="0">
                <a:solidFill>
                  <a:schemeClr val="bg2">
                    <a:lumMod val="50000"/>
                  </a:schemeClr>
                </a:solidFill>
                <a:latin typeface="Palatino" pitchFamily="18" charset="0"/>
              </a:rPr>
              <a:t>Ä</a:t>
            </a:r>
            <a:r>
              <a:rPr lang="fi-FI" sz="1400" b="0" spc="30" dirty="0" smtClean="0">
                <a:solidFill>
                  <a:schemeClr val="bg2">
                    <a:lumMod val="50000"/>
                  </a:schemeClr>
                </a:solidFill>
                <a:latin typeface="Palatino" pitchFamily="18" charset="0"/>
              </a:rPr>
              <a:t>SK</a:t>
            </a:r>
            <a:r>
              <a:rPr lang="fi-FI" sz="1400" b="0" dirty="0" smtClean="0">
                <a:solidFill>
                  <a:schemeClr val="bg2">
                    <a:lumMod val="50000"/>
                  </a:schemeClr>
                </a:solidFill>
                <a:latin typeface="Palatino" pitchFamily="18" charset="0"/>
              </a:rPr>
              <a:t>YLÄN </a:t>
            </a:r>
            <a:r>
              <a:rPr lang="fi-FI" sz="1400" b="0" dirty="0">
                <a:solidFill>
                  <a:schemeClr val="bg2">
                    <a:lumMod val="50000"/>
                  </a:schemeClr>
                </a:solidFill>
                <a:latin typeface="Palatino" pitchFamily="18" charset="0"/>
              </a:rPr>
              <a:t>Y</a:t>
            </a:r>
            <a:r>
              <a:rPr lang="fi-FI" sz="1400" b="0" spc="30" baseline="0" dirty="0">
                <a:solidFill>
                  <a:schemeClr val="bg2">
                    <a:lumMod val="50000"/>
                  </a:schemeClr>
                </a:solidFill>
                <a:latin typeface="Palatino" pitchFamily="18" charset="0"/>
              </a:rPr>
              <a:t>LIOPIS</a:t>
            </a:r>
            <a:r>
              <a:rPr lang="fi-FI" sz="1400" b="0" dirty="0">
                <a:solidFill>
                  <a:schemeClr val="bg2">
                    <a:lumMod val="50000"/>
                  </a:schemeClr>
                </a:solidFill>
                <a:latin typeface="Palatino" pitchFamily="18" charset="0"/>
              </a:rPr>
              <a:t>TO</a:t>
            </a:r>
          </a:p>
        </p:txBody>
      </p:sp>
      <p:sp>
        <p:nvSpPr>
          <p:cNvPr id="11" name="Rectangle 6"/>
          <p:cNvSpPr>
            <a:spLocks noGrp="1" noChangeArrowheads="1"/>
          </p:cNvSpPr>
          <p:nvPr>
            <p:ph type="sldNum" sz="quarter" idx="4"/>
          </p:nvPr>
        </p:nvSpPr>
        <p:spPr>
          <a:xfrm>
            <a:off x="6830888" y="6453188"/>
            <a:ext cx="2133600" cy="476250"/>
          </a:xfrm>
        </p:spPr>
        <p:txBody>
          <a:bodyPr/>
          <a:lstStyle>
            <a:lvl1pPr>
              <a:defRPr>
                <a:latin typeface="Palatino" pitchFamily="18" charset="0"/>
              </a:defRPr>
            </a:lvl1pPr>
          </a:lstStyle>
          <a:p>
            <a:fld id="{2514E6BF-C00E-4818-8DEC-5D8AD366FFD6}" type="slidenum">
              <a:rPr lang="en-US" smtClean="0"/>
              <a:pPr/>
              <a:t>‹#›</a:t>
            </a:fld>
            <a:endParaRPr lang="en-US" dirty="0"/>
          </a:p>
        </p:txBody>
      </p:sp>
      <p:sp>
        <p:nvSpPr>
          <p:cNvPr id="9" name="Rectangle 4"/>
          <p:cNvSpPr>
            <a:spLocks noGrp="1" noChangeArrowheads="1"/>
          </p:cNvSpPr>
          <p:nvPr>
            <p:ph type="dt" sz="half" idx="2"/>
          </p:nvPr>
        </p:nvSpPr>
        <p:spPr>
          <a:xfrm>
            <a:off x="1096888" y="6453188"/>
            <a:ext cx="2421632" cy="476250"/>
          </a:xfrm>
        </p:spPr>
        <p:txBody>
          <a:bodyPr/>
          <a:lstStyle>
            <a:lvl1pPr>
              <a:defRPr>
                <a:latin typeface="Palatino" pitchFamily="18" charset="0"/>
              </a:defRPr>
            </a:lvl1pPr>
          </a:lstStyle>
          <a:p>
            <a:fld id="{2D727249-7129-416E-B0F3-109C3BD96888}" type="datetime1">
              <a:rPr lang="fi-FI" smtClean="0"/>
              <a:t>12.11.2018</a:t>
            </a:fld>
            <a:endParaRPr lang="en-US" dirty="0"/>
          </a:p>
        </p:txBody>
      </p:sp>
      <p:sp>
        <p:nvSpPr>
          <p:cNvPr id="10" name="Rectangle 5"/>
          <p:cNvSpPr>
            <a:spLocks noGrp="1" noChangeArrowheads="1"/>
          </p:cNvSpPr>
          <p:nvPr>
            <p:ph type="ftr" sz="quarter" idx="3"/>
          </p:nvPr>
        </p:nvSpPr>
        <p:spPr>
          <a:xfrm>
            <a:off x="3662536" y="6453188"/>
            <a:ext cx="3038475" cy="476250"/>
          </a:xfrm>
        </p:spPr>
        <p:txBody>
          <a:bodyPr/>
          <a:lstStyle>
            <a:lvl1pPr>
              <a:defRPr>
                <a:latin typeface="Palatino" pitchFamily="18" charset="0"/>
              </a:defRPr>
            </a:lvl1pPr>
          </a:lstStyle>
          <a:p>
            <a:endParaRPr lang="en-US" dirty="0"/>
          </a:p>
        </p:txBody>
      </p:sp>
      <p:pic>
        <p:nvPicPr>
          <p:cNvPr id="18" name="Kuva 17"/>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33742"/>
          <a:stretch/>
        </p:blipFill>
        <p:spPr>
          <a:xfrm>
            <a:off x="5374800" y="-99392"/>
            <a:ext cx="3766607" cy="6525346"/>
          </a:xfrm>
          <a:prstGeom prst="rect">
            <a:avLst/>
          </a:prstGeom>
        </p:spPr>
      </p:pic>
      <p:sp>
        <p:nvSpPr>
          <p:cNvPr id="19" name="Otsikko 1"/>
          <p:cNvSpPr>
            <a:spLocks noGrp="1"/>
          </p:cNvSpPr>
          <p:nvPr>
            <p:ph type="title"/>
          </p:nvPr>
        </p:nvSpPr>
        <p:spPr>
          <a:xfrm>
            <a:off x="1115615" y="836712"/>
            <a:ext cx="4536505" cy="1143000"/>
          </a:xfrm>
        </p:spPr>
        <p:txBody>
          <a:bodyPr/>
          <a:lstStyle>
            <a:lvl1pPr algn="l">
              <a:defRPr>
                <a:solidFill>
                  <a:schemeClr val="tx1"/>
                </a:solidFill>
              </a:defRPr>
            </a:lvl1pPr>
          </a:lstStyle>
          <a:p>
            <a:r>
              <a:rPr lang="en-US" smtClean="0"/>
              <a:t>Click to edit Master title style</a:t>
            </a:r>
            <a:endParaRPr lang="fi-FI" dirty="0"/>
          </a:p>
        </p:txBody>
      </p:sp>
      <p:sp>
        <p:nvSpPr>
          <p:cNvPr id="20" name="Sisällön paikkamerkki 2"/>
          <p:cNvSpPr>
            <a:spLocks noGrp="1"/>
          </p:cNvSpPr>
          <p:nvPr>
            <p:ph idx="1"/>
          </p:nvPr>
        </p:nvSpPr>
        <p:spPr>
          <a:xfrm>
            <a:off x="1115615" y="2204864"/>
            <a:ext cx="4536504" cy="4104010"/>
          </a:xfrm>
        </p:spPr>
        <p:txBody>
          <a:bodyPr/>
          <a:lstStyle>
            <a:lvl1pPr>
              <a:buClr>
                <a:srgbClr val="C85300"/>
              </a:buClr>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a:p>
        </p:txBody>
      </p:sp>
    </p:spTree>
    <p:extLst>
      <p:ext uri="{BB962C8B-B14F-4D97-AF65-F5344CB8AC3E}">
        <p14:creationId xmlns:p14="http://schemas.microsoft.com/office/powerpoint/2010/main" val="845674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i="1"/>
            </a:lvl1pPr>
          </a:lstStyle>
          <a:p>
            <a:pPr>
              <a:defRPr/>
            </a:pPr>
            <a:fld id="{96469D86-D294-4004-8C12-4DF738D32DDF}" type="datetimeFigureOut">
              <a:rPr lang="en-US"/>
              <a:pPr>
                <a:defRPr/>
              </a:pPr>
              <a:t>11/12/2018</a:t>
            </a:fld>
            <a:endParaRPr lang="en-US"/>
          </a:p>
        </p:txBody>
      </p:sp>
      <p:sp>
        <p:nvSpPr>
          <p:cNvPr id="5" name="Footer Placeholder 4"/>
          <p:cNvSpPr>
            <a:spLocks noGrp="1"/>
          </p:cNvSpPr>
          <p:nvPr>
            <p:ph type="ftr" sz="quarter" idx="11"/>
          </p:nvPr>
        </p:nvSpPr>
        <p:spPr/>
        <p:txBody>
          <a:bodyPr/>
          <a:lstStyle>
            <a:lvl1pPr eaLnBrk="0" hangingPunct="0">
              <a:defRPr i="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i="1"/>
            </a:lvl1pPr>
          </a:lstStyle>
          <a:p>
            <a:pPr>
              <a:defRPr/>
            </a:pPr>
            <a:fld id="{71738BF7-5143-4108-A430-D0C6F88AA069}" type="slidenum">
              <a:rPr lang="en-US"/>
              <a:pPr>
                <a:defRPr/>
              </a:pPr>
              <a:t>‹#›</a:t>
            </a:fld>
            <a:endParaRPr lang="en-US"/>
          </a:p>
        </p:txBody>
      </p:sp>
    </p:spTree>
    <p:extLst>
      <p:ext uri="{BB962C8B-B14F-4D97-AF65-F5344CB8AC3E}">
        <p14:creationId xmlns:p14="http://schemas.microsoft.com/office/powerpoint/2010/main" val="2656367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tx1"/>
                </a:solidFill>
              </a:defRPr>
            </a:lvl1pPr>
          </a:lstStyle>
          <a:p>
            <a:r>
              <a:rPr lang="en-US" smtClean="0"/>
              <a:t>Click to edit Master title style</a:t>
            </a:r>
            <a:endParaRPr lang="fi-FI" dirty="0"/>
          </a:p>
        </p:txBody>
      </p:sp>
      <p:sp>
        <p:nvSpPr>
          <p:cNvPr id="3" name="Sisällön paikkamerkki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Päivämäärän paikkamerkki 3"/>
          <p:cNvSpPr>
            <a:spLocks noGrp="1"/>
          </p:cNvSpPr>
          <p:nvPr>
            <p:ph type="dt" sz="half" idx="10"/>
          </p:nvPr>
        </p:nvSpPr>
        <p:spPr/>
        <p:txBody>
          <a:bodyPr/>
          <a:lstStyle>
            <a:lvl1pPr>
              <a:defRPr/>
            </a:lvl1pPr>
          </a:lstStyle>
          <a:p>
            <a:fld id="{DCDFCDB8-5A31-4C20-A768-41C4B7B5A125}" type="datetime1">
              <a:rPr lang="fi-FI" smtClean="0"/>
              <a:t>12.11.2018</a:t>
            </a:fld>
            <a:endParaRPr lang="en-US" dirty="0"/>
          </a:p>
        </p:txBody>
      </p:sp>
      <p:sp>
        <p:nvSpPr>
          <p:cNvPr id="5" name="Alatunnisteen paikkamerkki 4"/>
          <p:cNvSpPr>
            <a:spLocks noGrp="1"/>
          </p:cNvSpPr>
          <p:nvPr>
            <p:ph type="ftr" sz="quarter" idx="11"/>
          </p:nvPr>
        </p:nvSpPr>
        <p:spPr/>
        <p:txBody>
          <a:bodyPr/>
          <a:lstStyle>
            <a:lvl1pPr>
              <a:defRPr/>
            </a:lvl1pPr>
          </a:lstStyle>
          <a:p>
            <a:endParaRPr lang="en-US" dirty="0"/>
          </a:p>
        </p:txBody>
      </p:sp>
      <p:sp>
        <p:nvSpPr>
          <p:cNvPr id="6" name="Dian numeron paikkamerkki 5"/>
          <p:cNvSpPr>
            <a:spLocks noGrp="1"/>
          </p:cNvSpPr>
          <p:nvPr>
            <p:ph type="sldNum" sz="quarter" idx="12"/>
          </p:nvPr>
        </p:nvSpPr>
        <p:spPr/>
        <p:txBody>
          <a:bodyPr/>
          <a:lstStyle>
            <a:lvl1pPr>
              <a:defRPr/>
            </a:lvl1pPr>
          </a:lstStyle>
          <a:p>
            <a:fld id="{42539CD2-6DAE-4FF3-A212-C677906F8B49}"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p:cNvSpPr>
            <a:spLocks noGrp="1"/>
          </p:cNvSpPr>
          <p:nvPr>
            <p:ph type="title"/>
          </p:nvPr>
        </p:nvSpPr>
        <p:spPr>
          <a:xfrm>
            <a:off x="1048072" y="4406900"/>
            <a:ext cx="7772400" cy="1362075"/>
          </a:xfrm>
        </p:spPr>
        <p:txBody>
          <a:bodyPr anchor="t"/>
          <a:lstStyle>
            <a:lvl1pPr algn="l">
              <a:defRPr sz="4000" b="1" cap="all">
                <a:solidFill>
                  <a:schemeClr val="tx1"/>
                </a:solidFill>
              </a:defRPr>
            </a:lvl1pPr>
          </a:lstStyle>
          <a:p>
            <a:r>
              <a:rPr lang="en-US" smtClean="0"/>
              <a:t>Click to edit Master title style</a:t>
            </a:r>
            <a:endParaRPr lang="fi-FI" dirty="0"/>
          </a:p>
        </p:txBody>
      </p:sp>
      <p:sp>
        <p:nvSpPr>
          <p:cNvPr id="3" name="Tekstin paikkamerkki 2"/>
          <p:cNvSpPr>
            <a:spLocks noGrp="1"/>
          </p:cNvSpPr>
          <p:nvPr>
            <p:ph type="body" idx="1"/>
          </p:nvPr>
        </p:nvSpPr>
        <p:spPr>
          <a:xfrm>
            <a:off x="1048072"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
        <p:nvSpPr>
          <p:cNvPr id="4" name="Päivämäärän paikkamerkki 3"/>
          <p:cNvSpPr>
            <a:spLocks noGrp="1"/>
          </p:cNvSpPr>
          <p:nvPr>
            <p:ph type="dt" sz="half" idx="10"/>
          </p:nvPr>
        </p:nvSpPr>
        <p:spPr>
          <a:xfrm>
            <a:off x="1115616" y="6408738"/>
            <a:ext cx="1944216" cy="476250"/>
          </a:xfrm>
        </p:spPr>
        <p:txBody>
          <a:bodyPr/>
          <a:lstStyle>
            <a:lvl1pPr>
              <a:defRPr/>
            </a:lvl1pPr>
          </a:lstStyle>
          <a:p>
            <a:fld id="{2F463CA1-140D-4FA4-84E0-F53B5897E848}" type="datetime1">
              <a:rPr lang="fi-FI" smtClean="0"/>
              <a:t>12.11.2018</a:t>
            </a:fld>
            <a:endParaRPr lang="en-US" dirty="0"/>
          </a:p>
        </p:txBody>
      </p:sp>
      <p:sp>
        <p:nvSpPr>
          <p:cNvPr id="5" name="Alatunnisteen paikkamerkki 4"/>
          <p:cNvSpPr>
            <a:spLocks noGrp="1"/>
          </p:cNvSpPr>
          <p:nvPr>
            <p:ph type="ftr" sz="quarter" idx="11"/>
          </p:nvPr>
        </p:nvSpPr>
        <p:spPr>
          <a:xfrm>
            <a:off x="3419872" y="6387678"/>
            <a:ext cx="2951783" cy="476250"/>
          </a:xfrm>
        </p:spPr>
        <p:txBody>
          <a:bodyPr/>
          <a:lstStyle>
            <a:lvl1pPr>
              <a:defRPr/>
            </a:lvl1pPr>
          </a:lstStyle>
          <a:p>
            <a:endParaRPr lang="en-US" dirty="0"/>
          </a:p>
        </p:txBody>
      </p:sp>
      <p:sp>
        <p:nvSpPr>
          <p:cNvPr id="6" name="Dian numeron paikkamerkki 5"/>
          <p:cNvSpPr>
            <a:spLocks noGrp="1"/>
          </p:cNvSpPr>
          <p:nvPr>
            <p:ph type="sldNum" sz="quarter" idx="12"/>
          </p:nvPr>
        </p:nvSpPr>
        <p:spPr/>
        <p:txBody>
          <a:bodyPr/>
          <a:lstStyle>
            <a:lvl1pPr>
              <a:defRPr/>
            </a:lvl1pPr>
          </a:lstStyle>
          <a:p>
            <a:fld id="{6DFCFB9C-13AD-4FB0-96B5-2AB215FA3F1B}"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Click to edit Master title style</a:t>
            </a:r>
            <a:endParaRPr lang="fi-FI"/>
          </a:p>
        </p:txBody>
      </p:sp>
      <p:sp>
        <p:nvSpPr>
          <p:cNvPr id="3" name="Sisällön paikkamerkki 2"/>
          <p:cNvSpPr>
            <a:spLocks noGrp="1"/>
          </p:cNvSpPr>
          <p:nvPr>
            <p:ph sz="half" idx="1"/>
          </p:nvPr>
        </p:nvSpPr>
        <p:spPr>
          <a:xfrm>
            <a:off x="1187624" y="1844824"/>
            <a:ext cx="3701528" cy="42484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a:p>
        </p:txBody>
      </p:sp>
      <p:sp>
        <p:nvSpPr>
          <p:cNvPr id="4" name="Sisällön paikkamerkki 3"/>
          <p:cNvSpPr>
            <a:spLocks noGrp="1"/>
          </p:cNvSpPr>
          <p:nvPr>
            <p:ph sz="half" idx="2"/>
          </p:nvPr>
        </p:nvSpPr>
        <p:spPr>
          <a:xfrm>
            <a:off x="5076056" y="1844824"/>
            <a:ext cx="3764266" cy="4248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5" name="Päivämäärän paikkamerkki 4"/>
          <p:cNvSpPr>
            <a:spLocks noGrp="1"/>
          </p:cNvSpPr>
          <p:nvPr>
            <p:ph type="dt" sz="half" idx="10"/>
          </p:nvPr>
        </p:nvSpPr>
        <p:spPr/>
        <p:txBody>
          <a:bodyPr/>
          <a:lstStyle>
            <a:lvl1pPr>
              <a:defRPr/>
            </a:lvl1pPr>
          </a:lstStyle>
          <a:p>
            <a:fld id="{25216BBC-3517-4FB0-9072-99A7289FFB28}" type="datetime1">
              <a:rPr lang="fi-FI" smtClean="0"/>
              <a:t>12.11.2018</a:t>
            </a:fld>
            <a:endParaRPr lang="en-US" dirty="0"/>
          </a:p>
        </p:txBody>
      </p:sp>
      <p:sp>
        <p:nvSpPr>
          <p:cNvPr id="6" name="Alatunnisteen paikkamerkki 5"/>
          <p:cNvSpPr>
            <a:spLocks noGrp="1"/>
          </p:cNvSpPr>
          <p:nvPr>
            <p:ph type="ftr" sz="quarter" idx="11"/>
          </p:nvPr>
        </p:nvSpPr>
        <p:spPr/>
        <p:txBody>
          <a:bodyPr/>
          <a:lstStyle>
            <a:lvl1pPr>
              <a:defRPr/>
            </a:lvl1pPr>
          </a:lstStyle>
          <a:p>
            <a:endParaRPr lang="en-US" dirty="0"/>
          </a:p>
        </p:txBody>
      </p:sp>
      <p:sp>
        <p:nvSpPr>
          <p:cNvPr id="7" name="Dian numeron paikkamerkki 6"/>
          <p:cNvSpPr>
            <a:spLocks noGrp="1"/>
          </p:cNvSpPr>
          <p:nvPr>
            <p:ph type="sldNum" sz="quarter" idx="12"/>
          </p:nvPr>
        </p:nvSpPr>
        <p:spPr/>
        <p:txBody>
          <a:bodyPr/>
          <a:lstStyle>
            <a:lvl1pPr>
              <a:defRPr/>
            </a:lvl1pPr>
          </a:lstStyle>
          <a:p>
            <a:fld id="{AA948794-F2EE-46CD-BB93-536AC76B0D76}"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p:cNvSpPr>
            <a:spLocks noGrp="1"/>
          </p:cNvSpPr>
          <p:nvPr>
            <p:ph type="title"/>
          </p:nvPr>
        </p:nvSpPr>
        <p:spPr>
          <a:xfrm>
            <a:off x="1043608" y="476672"/>
            <a:ext cx="7848872" cy="1080120"/>
          </a:xfrm>
        </p:spPr>
        <p:txBody>
          <a:bodyPr/>
          <a:lstStyle>
            <a:lvl1pPr>
              <a:defRPr>
                <a:solidFill>
                  <a:schemeClr val="tx1"/>
                </a:solidFill>
              </a:defRPr>
            </a:lvl1pPr>
          </a:lstStyle>
          <a:p>
            <a:r>
              <a:rPr lang="en-US" smtClean="0"/>
              <a:t>Click to edit Master title style</a:t>
            </a:r>
            <a:endParaRPr lang="fi-FI" dirty="0"/>
          </a:p>
        </p:txBody>
      </p:sp>
      <p:sp>
        <p:nvSpPr>
          <p:cNvPr id="3" name="Tekstin paikkamerkki 2"/>
          <p:cNvSpPr>
            <a:spLocks noGrp="1"/>
          </p:cNvSpPr>
          <p:nvPr>
            <p:ph type="body" idx="1"/>
          </p:nvPr>
        </p:nvSpPr>
        <p:spPr>
          <a:xfrm>
            <a:off x="1043608" y="1700808"/>
            <a:ext cx="3672408" cy="11221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Sisällön paikkamerkki 3"/>
          <p:cNvSpPr>
            <a:spLocks noGrp="1"/>
          </p:cNvSpPr>
          <p:nvPr>
            <p:ph sz="half" idx="2"/>
          </p:nvPr>
        </p:nvSpPr>
        <p:spPr>
          <a:xfrm>
            <a:off x="1043608" y="2924944"/>
            <a:ext cx="3672408" cy="331236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a:p>
        </p:txBody>
      </p:sp>
      <p:sp>
        <p:nvSpPr>
          <p:cNvPr id="5" name="Tekstin paikkamerkki 4"/>
          <p:cNvSpPr>
            <a:spLocks noGrp="1"/>
          </p:cNvSpPr>
          <p:nvPr>
            <p:ph type="body" sz="quarter" idx="3"/>
          </p:nvPr>
        </p:nvSpPr>
        <p:spPr>
          <a:xfrm>
            <a:off x="5076056" y="1700808"/>
            <a:ext cx="3816424" cy="11221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Sisällön paikkamerkki 5"/>
          <p:cNvSpPr>
            <a:spLocks noGrp="1"/>
          </p:cNvSpPr>
          <p:nvPr>
            <p:ph sz="quarter" idx="4"/>
          </p:nvPr>
        </p:nvSpPr>
        <p:spPr>
          <a:xfrm>
            <a:off x="5076056" y="2924944"/>
            <a:ext cx="3816424" cy="331236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a:p>
        </p:txBody>
      </p:sp>
      <p:sp>
        <p:nvSpPr>
          <p:cNvPr id="7" name="Päivämäärän paikkamerkki 6"/>
          <p:cNvSpPr>
            <a:spLocks noGrp="1"/>
          </p:cNvSpPr>
          <p:nvPr>
            <p:ph type="dt" sz="half" idx="10"/>
          </p:nvPr>
        </p:nvSpPr>
        <p:spPr>
          <a:xfrm>
            <a:off x="1043608" y="6408738"/>
            <a:ext cx="2016224" cy="476250"/>
          </a:xfrm>
        </p:spPr>
        <p:txBody>
          <a:bodyPr/>
          <a:lstStyle>
            <a:lvl1pPr>
              <a:defRPr/>
            </a:lvl1pPr>
          </a:lstStyle>
          <a:p>
            <a:fld id="{3FE4BA89-ED50-4CC2-9492-F1EC2A379077}" type="datetime1">
              <a:rPr lang="fi-FI" smtClean="0"/>
              <a:t>12.11.2018</a:t>
            </a:fld>
            <a:endParaRPr lang="en-US" dirty="0"/>
          </a:p>
        </p:txBody>
      </p:sp>
      <p:sp>
        <p:nvSpPr>
          <p:cNvPr id="8" name="Alatunnisteen paikkamerkki 7"/>
          <p:cNvSpPr>
            <a:spLocks noGrp="1"/>
          </p:cNvSpPr>
          <p:nvPr>
            <p:ph type="ftr" sz="quarter" idx="11"/>
          </p:nvPr>
        </p:nvSpPr>
        <p:spPr/>
        <p:txBody>
          <a:bodyPr/>
          <a:lstStyle>
            <a:lvl1pPr>
              <a:defRPr/>
            </a:lvl1pPr>
          </a:lstStyle>
          <a:p>
            <a:endParaRPr lang="en-US" dirty="0"/>
          </a:p>
        </p:txBody>
      </p:sp>
      <p:sp>
        <p:nvSpPr>
          <p:cNvPr id="9" name="Dian numeron paikkamerkki 8"/>
          <p:cNvSpPr>
            <a:spLocks noGrp="1"/>
          </p:cNvSpPr>
          <p:nvPr>
            <p:ph type="sldNum" sz="quarter" idx="12"/>
          </p:nvPr>
        </p:nvSpPr>
        <p:spPr/>
        <p:txBody>
          <a:bodyPr/>
          <a:lstStyle>
            <a:lvl1pPr>
              <a:defRPr/>
            </a:lvl1pPr>
          </a:lstStyle>
          <a:p>
            <a:fld id="{2DA51BDE-012F-4114-8808-85713FEC0545}"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lvl1pPr>
              <a:defRPr>
                <a:solidFill>
                  <a:schemeClr val="tx1"/>
                </a:solidFill>
              </a:defRPr>
            </a:lvl1pPr>
          </a:lstStyle>
          <a:p>
            <a:r>
              <a:rPr lang="en-US" smtClean="0"/>
              <a:t>Click to edit Master title style</a:t>
            </a:r>
            <a:endParaRPr lang="fi-FI" dirty="0"/>
          </a:p>
        </p:txBody>
      </p:sp>
      <p:sp>
        <p:nvSpPr>
          <p:cNvPr id="3" name="Päivämäärän paikkamerkki 2"/>
          <p:cNvSpPr>
            <a:spLocks noGrp="1"/>
          </p:cNvSpPr>
          <p:nvPr>
            <p:ph type="dt" sz="half" idx="10"/>
          </p:nvPr>
        </p:nvSpPr>
        <p:spPr/>
        <p:txBody>
          <a:bodyPr/>
          <a:lstStyle>
            <a:lvl1pPr>
              <a:defRPr/>
            </a:lvl1pPr>
          </a:lstStyle>
          <a:p>
            <a:fld id="{39C8A354-B80B-4447-9075-25417365A8CE}" type="datetime1">
              <a:rPr lang="fi-FI" smtClean="0"/>
              <a:t>12.11.2018</a:t>
            </a:fld>
            <a:endParaRPr lang="en-US" dirty="0"/>
          </a:p>
        </p:txBody>
      </p:sp>
      <p:sp>
        <p:nvSpPr>
          <p:cNvPr id="4" name="Alatunnisteen paikkamerkki 3"/>
          <p:cNvSpPr>
            <a:spLocks noGrp="1"/>
          </p:cNvSpPr>
          <p:nvPr>
            <p:ph type="ftr" sz="quarter" idx="11"/>
          </p:nvPr>
        </p:nvSpPr>
        <p:spPr/>
        <p:txBody>
          <a:bodyPr/>
          <a:lstStyle>
            <a:lvl1pPr>
              <a:defRPr/>
            </a:lvl1pPr>
          </a:lstStyle>
          <a:p>
            <a:endParaRPr lang="en-US" dirty="0"/>
          </a:p>
        </p:txBody>
      </p:sp>
      <p:sp>
        <p:nvSpPr>
          <p:cNvPr id="5" name="Dian numeron paikkamerkki 4"/>
          <p:cNvSpPr>
            <a:spLocks noGrp="1"/>
          </p:cNvSpPr>
          <p:nvPr>
            <p:ph type="sldNum" sz="quarter" idx="12"/>
          </p:nvPr>
        </p:nvSpPr>
        <p:spPr/>
        <p:txBody>
          <a:bodyPr/>
          <a:lstStyle>
            <a:lvl1pPr>
              <a:defRPr/>
            </a:lvl1pPr>
          </a:lstStyle>
          <a:p>
            <a:fld id="{08A3B9CA-66AD-4242-939B-0520471BAAD3}"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a:xfrm>
            <a:off x="1043608" y="6408738"/>
            <a:ext cx="2016224" cy="476250"/>
          </a:xfrm>
        </p:spPr>
        <p:txBody>
          <a:bodyPr/>
          <a:lstStyle>
            <a:lvl1pPr>
              <a:defRPr/>
            </a:lvl1pPr>
          </a:lstStyle>
          <a:p>
            <a:fld id="{07CB280A-122D-4D36-9D32-7E6B80CCB348}" type="datetime1">
              <a:rPr lang="fi-FI" smtClean="0"/>
              <a:t>12.11.2018</a:t>
            </a:fld>
            <a:endParaRPr lang="en-US" dirty="0"/>
          </a:p>
        </p:txBody>
      </p:sp>
      <p:sp>
        <p:nvSpPr>
          <p:cNvPr id="3" name="Alatunnisteen paikkamerkki 2"/>
          <p:cNvSpPr>
            <a:spLocks noGrp="1"/>
          </p:cNvSpPr>
          <p:nvPr>
            <p:ph type="ftr" sz="quarter" idx="11"/>
          </p:nvPr>
        </p:nvSpPr>
        <p:spPr>
          <a:xfrm>
            <a:off x="3419872" y="6381750"/>
            <a:ext cx="2951783" cy="476250"/>
          </a:xfrm>
        </p:spPr>
        <p:txBody>
          <a:bodyPr/>
          <a:lstStyle>
            <a:lvl1pPr>
              <a:defRPr/>
            </a:lvl1pPr>
          </a:lstStyle>
          <a:p>
            <a:endParaRPr lang="en-US" dirty="0"/>
          </a:p>
        </p:txBody>
      </p:sp>
      <p:sp>
        <p:nvSpPr>
          <p:cNvPr id="4" name="Dian numeron paikkamerkki 3"/>
          <p:cNvSpPr>
            <a:spLocks noGrp="1"/>
          </p:cNvSpPr>
          <p:nvPr>
            <p:ph type="sldNum" sz="quarter" idx="12"/>
          </p:nvPr>
        </p:nvSpPr>
        <p:spPr/>
        <p:txBody>
          <a:bodyPr/>
          <a:lstStyle>
            <a:lvl1pPr>
              <a:defRPr/>
            </a:lvl1pPr>
          </a:lstStyle>
          <a:p>
            <a:fld id="{8CBBC541-2753-4BC4-B18B-FF313FA445E3}"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1043608" y="620688"/>
            <a:ext cx="2592288" cy="925560"/>
          </a:xfrm>
        </p:spPr>
        <p:txBody>
          <a:bodyPr anchor="b"/>
          <a:lstStyle>
            <a:lvl1pPr algn="l">
              <a:defRPr sz="2000" b="1"/>
            </a:lvl1pPr>
          </a:lstStyle>
          <a:p>
            <a:r>
              <a:rPr lang="en-US" smtClean="0"/>
              <a:t>Click to edit Master title style</a:t>
            </a:r>
            <a:endParaRPr lang="fi-FI" dirty="0"/>
          </a:p>
        </p:txBody>
      </p:sp>
      <p:sp>
        <p:nvSpPr>
          <p:cNvPr id="3" name="Sisällön paikkamerkki 2"/>
          <p:cNvSpPr>
            <a:spLocks noGrp="1"/>
          </p:cNvSpPr>
          <p:nvPr>
            <p:ph idx="1"/>
          </p:nvPr>
        </p:nvSpPr>
        <p:spPr>
          <a:xfrm>
            <a:off x="3995936" y="620688"/>
            <a:ext cx="4896544" cy="5616624"/>
          </a:xfrm>
        </p:spPr>
        <p:txBody>
          <a:bodyPr/>
          <a:lstStyle>
            <a:lvl1pPr>
              <a:buClr>
                <a:srgbClr val="C85300"/>
              </a:buCl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a:p>
        </p:txBody>
      </p:sp>
      <p:sp>
        <p:nvSpPr>
          <p:cNvPr id="4" name="Tekstin paikkamerkki 3"/>
          <p:cNvSpPr>
            <a:spLocks noGrp="1"/>
          </p:cNvSpPr>
          <p:nvPr>
            <p:ph type="body" sz="half" idx="2"/>
          </p:nvPr>
        </p:nvSpPr>
        <p:spPr>
          <a:xfrm>
            <a:off x="1043608" y="1546249"/>
            <a:ext cx="2592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Päivämäärän paikkamerkki 4"/>
          <p:cNvSpPr>
            <a:spLocks noGrp="1"/>
          </p:cNvSpPr>
          <p:nvPr>
            <p:ph type="dt" sz="half" idx="10"/>
          </p:nvPr>
        </p:nvSpPr>
        <p:spPr>
          <a:xfrm>
            <a:off x="1043608" y="6408738"/>
            <a:ext cx="2016224" cy="476250"/>
          </a:xfrm>
        </p:spPr>
        <p:txBody>
          <a:bodyPr/>
          <a:lstStyle>
            <a:lvl1pPr>
              <a:defRPr/>
            </a:lvl1pPr>
          </a:lstStyle>
          <a:p>
            <a:fld id="{C115C0A9-802F-4892-BCA6-F1197E798CC3}" type="datetime1">
              <a:rPr lang="fi-FI" smtClean="0"/>
              <a:t>12.11.2018</a:t>
            </a:fld>
            <a:endParaRPr lang="en-US" dirty="0"/>
          </a:p>
        </p:txBody>
      </p:sp>
      <p:sp>
        <p:nvSpPr>
          <p:cNvPr id="6" name="Alatunnisteen paikkamerkki 5"/>
          <p:cNvSpPr>
            <a:spLocks noGrp="1"/>
          </p:cNvSpPr>
          <p:nvPr>
            <p:ph type="ftr" sz="quarter" idx="11"/>
          </p:nvPr>
        </p:nvSpPr>
        <p:spPr>
          <a:xfrm>
            <a:off x="3347865" y="6408738"/>
            <a:ext cx="2952328" cy="476250"/>
          </a:xfrm>
        </p:spPr>
        <p:txBody>
          <a:bodyPr/>
          <a:lstStyle>
            <a:lvl1pPr>
              <a:defRPr/>
            </a:lvl1pPr>
          </a:lstStyle>
          <a:p>
            <a:endParaRPr lang="en-US" dirty="0"/>
          </a:p>
        </p:txBody>
      </p:sp>
      <p:sp>
        <p:nvSpPr>
          <p:cNvPr id="7" name="Dian numeron paikkamerkki 6"/>
          <p:cNvSpPr>
            <a:spLocks noGrp="1"/>
          </p:cNvSpPr>
          <p:nvPr>
            <p:ph type="sldNum" sz="quarter" idx="12"/>
          </p:nvPr>
        </p:nvSpPr>
        <p:spPr>
          <a:xfrm>
            <a:off x="6660232" y="6381750"/>
            <a:ext cx="2232248" cy="476250"/>
          </a:xfrm>
        </p:spPr>
        <p:txBody>
          <a:bodyPr/>
          <a:lstStyle>
            <a:lvl1pPr>
              <a:defRPr/>
            </a:lvl1pPr>
          </a:lstStyle>
          <a:p>
            <a:fld id="{003BFAFD-D0C7-44CD-B280-FEA3B8F367ED}" type="slidenum">
              <a:rPr lang="en-US"/>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i-FI"/>
          </a:p>
        </p:txBody>
      </p:sp>
      <p:sp>
        <p:nvSpPr>
          <p:cNvPr id="3" name="Kuvan paikkamerkki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fi-FI" dirty="0"/>
          </a:p>
        </p:txBody>
      </p:sp>
      <p:sp>
        <p:nvSpPr>
          <p:cNvPr id="4" name="Tekstin paikkamerkki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Päivämäärän paikkamerkki 4"/>
          <p:cNvSpPr>
            <a:spLocks noGrp="1"/>
          </p:cNvSpPr>
          <p:nvPr>
            <p:ph type="dt" sz="half" idx="10"/>
          </p:nvPr>
        </p:nvSpPr>
        <p:spPr/>
        <p:txBody>
          <a:bodyPr/>
          <a:lstStyle>
            <a:lvl1pPr>
              <a:defRPr/>
            </a:lvl1pPr>
          </a:lstStyle>
          <a:p>
            <a:fld id="{3F049637-C38B-443C-8BB9-9C97FB3AC1AB}" type="datetime1">
              <a:rPr lang="fi-FI" smtClean="0"/>
              <a:t>12.11.2018</a:t>
            </a:fld>
            <a:endParaRPr lang="en-US" dirty="0"/>
          </a:p>
        </p:txBody>
      </p:sp>
      <p:sp>
        <p:nvSpPr>
          <p:cNvPr id="6" name="Alatunnisteen paikkamerkki 5"/>
          <p:cNvSpPr>
            <a:spLocks noGrp="1"/>
          </p:cNvSpPr>
          <p:nvPr>
            <p:ph type="ftr" sz="quarter" idx="11"/>
          </p:nvPr>
        </p:nvSpPr>
        <p:spPr/>
        <p:txBody>
          <a:bodyPr/>
          <a:lstStyle>
            <a:lvl1pPr>
              <a:defRPr/>
            </a:lvl1pPr>
          </a:lstStyle>
          <a:p>
            <a:endParaRPr lang="en-US" dirty="0"/>
          </a:p>
        </p:txBody>
      </p:sp>
      <p:sp>
        <p:nvSpPr>
          <p:cNvPr id="7" name="Dian numeron paikkamerkki 6"/>
          <p:cNvSpPr>
            <a:spLocks noGrp="1"/>
          </p:cNvSpPr>
          <p:nvPr>
            <p:ph type="sldNum" sz="quarter" idx="12"/>
          </p:nvPr>
        </p:nvSpPr>
        <p:spPr/>
        <p:txBody>
          <a:bodyPr/>
          <a:lstStyle>
            <a:lvl1pPr>
              <a:defRPr/>
            </a:lvl1pPr>
          </a:lstStyle>
          <a:p>
            <a:fld id="{C8F22706-1431-4AA4-91C6-33E363596344}" type="slidenum">
              <a:rPr lang="en-US"/>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Kuva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846667" cy="6858000"/>
          </a:xfrm>
          <a:prstGeom prst="rect">
            <a:avLst/>
          </a:prstGeom>
        </p:spPr>
      </p:pic>
      <p:sp>
        <p:nvSpPr>
          <p:cNvPr id="1026" name="Rectangle 2"/>
          <p:cNvSpPr>
            <a:spLocks noGrp="1" noChangeArrowheads="1"/>
          </p:cNvSpPr>
          <p:nvPr>
            <p:ph type="title"/>
          </p:nvPr>
        </p:nvSpPr>
        <p:spPr bwMode="auto">
          <a:xfrm>
            <a:off x="1187623" y="485775"/>
            <a:ext cx="7632849"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fi-FI" smtClean="0"/>
              <a:t>Muokkaa perustyyl. napsautt.</a:t>
            </a:r>
            <a:endParaRPr lang="en-US" dirty="0" smtClean="0"/>
          </a:p>
        </p:txBody>
      </p:sp>
      <p:sp>
        <p:nvSpPr>
          <p:cNvPr id="1027" name="Rectangle 3"/>
          <p:cNvSpPr>
            <a:spLocks noGrp="1" noChangeArrowheads="1"/>
          </p:cNvSpPr>
          <p:nvPr>
            <p:ph type="body" idx="1"/>
          </p:nvPr>
        </p:nvSpPr>
        <p:spPr bwMode="auto">
          <a:xfrm>
            <a:off x="1187624" y="1773238"/>
            <a:ext cx="7632848" cy="4464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p:txBody>
      </p:sp>
      <p:sp>
        <p:nvSpPr>
          <p:cNvPr id="1028" name="Rectangle 4"/>
          <p:cNvSpPr>
            <a:spLocks noGrp="1" noChangeArrowheads="1"/>
          </p:cNvSpPr>
          <p:nvPr>
            <p:ph type="dt" sz="half" idx="2"/>
          </p:nvPr>
        </p:nvSpPr>
        <p:spPr bwMode="auto">
          <a:xfrm>
            <a:off x="1187624" y="6408738"/>
            <a:ext cx="187220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Palatino" pitchFamily="18" charset="0"/>
              </a:defRPr>
            </a:lvl1pPr>
          </a:lstStyle>
          <a:p>
            <a:fld id="{C6A79034-0781-45A1-AAD6-F30AE3ABE2C3}" type="datetime1">
              <a:rPr lang="fi-FI" smtClean="0"/>
              <a:t>12.11.2018</a:t>
            </a:fld>
            <a:endParaRPr lang="en-US" dirty="0"/>
          </a:p>
        </p:txBody>
      </p:sp>
      <p:sp>
        <p:nvSpPr>
          <p:cNvPr id="1029" name="Rectangle 5"/>
          <p:cNvSpPr>
            <a:spLocks noGrp="1" noChangeArrowheads="1"/>
          </p:cNvSpPr>
          <p:nvPr>
            <p:ph type="ftr" sz="quarter" idx="3"/>
          </p:nvPr>
        </p:nvSpPr>
        <p:spPr bwMode="auto">
          <a:xfrm>
            <a:off x="3491880" y="6408738"/>
            <a:ext cx="295178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Palatino" pitchFamily="18" charset="0"/>
              </a:defRPr>
            </a:lvl1pPr>
          </a:lstStyle>
          <a:p>
            <a:endParaRPr lang="en-US" dirty="0"/>
          </a:p>
        </p:txBody>
      </p:sp>
      <p:sp>
        <p:nvSpPr>
          <p:cNvPr id="1030" name="Rectangle 6"/>
          <p:cNvSpPr>
            <a:spLocks noGrp="1" noChangeArrowheads="1"/>
          </p:cNvSpPr>
          <p:nvPr>
            <p:ph type="sldNum" sz="quarter" idx="4"/>
          </p:nvPr>
        </p:nvSpPr>
        <p:spPr bwMode="auto">
          <a:xfrm>
            <a:off x="6660232" y="6381750"/>
            <a:ext cx="216024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Palatino" pitchFamily="18" charset="0"/>
              </a:defRPr>
            </a:lvl1pPr>
          </a:lstStyle>
          <a:p>
            <a:fld id="{E0DAD421-BC1A-463B-9A39-82815BDB7429}" type="slidenum">
              <a:rPr lang="en-US" smtClean="0"/>
              <a:pPr/>
              <a:t>‹#›</a:t>
            </a:fld>
            <a:endParaRPr lang="en-US" dirty="0"/>
          </a:p>
        </p:txBody>
      </p:sp>
      <p:sp>
        <p:nvSpPr>
          <p:cNvPr id="1031" name="Text Box 7"/>
          <p:cNvSpPr txBox="1">
            <a:spLocks noChangeArrowheads="1"/>
          </p:cNvSpPr>
          <p:nvPr/>
        </p:nvSpPr>
        <p:spPr bwMode="auto">
          <a:xfrm>
            <a:off x="584721" y="60487"/>
            <a:ext cx="3051175" cy="339633"/>
          </a:xfrm>
          <a:prstGeom prst="rect">
            <a:avLst/>
          </a:prstGeom>
          <a:noFill/>
          <a:ln w="9525">
            <a:noFill/>
            <a:miter lim="800000"/>
            <a:headEnd/>
            <a:tailEnd/>
          </a:ln>
          <a:effectLst/>
        </p:spPr>
        <p:txBody>
          <a:bodyPr lIns="92510" tIns="46254" rIns="92510" bIns="46254">
            <a:spAutoFit/>
          </a:bodyPr>
          <a:lstStyle/>
          <a:p>
            <a:pPr defTabSz="927100" eaLnBrk="0" hangingPunct="0"/>
            <a:r>
              <a:rPr lang="fi-FI" sz="1600" b="0" dirty="0" smtClean="0">
                <a:solidFill>
                  <a:srgbClr val="000099"/>
                </a:solidFill>
                <a:latin typeface="Helvetica" pitchFamily="34" charset="0"/>
              </a:rPr>
              <a:t>      </a:t>
            </a:r>
            <a:r>
              <a:rPr lang="fi-FI" sz="1400" b="0" dirty="0" smtClean="0">
                <a:solidFill>
                  <a:schemeClr val="bg2">
                    <a:lumMod val="50000"/>
                  </a:schemeClr>
                </a:solidFill>
                <a:latin typeface="Palatino" pitchFamily="18" charset="0"/>
              </a:rPr>
              <a:t>JY</a:t>
            </a:r>
            <a:r>
              <a:rPr lang="fi-FI" sz="1400" b="0" spc="-50" baseline="0" dirty="0" smtClean="0">
                <a:solidFill>
                  <a:schemeClr val="bg2">
                    <a:lumMod val="50000"/>
                  </a:schemeClr>
                </a:solidFill>
                <a:latin typeface="Palatino" pitchFamily="18" charset="0"/>
              </a:rPr>
              <a:t>V</a:t>
            </a:r>
            <a:r>
              <a:rPr lang="fi-FI" sz="1400" b="0" spc="30" baseline="0" dirty="0" smtClean="0">
                <a:solidFill>
                  <a:schemeClr val="bg2">
                    <a:lumMod val="50000"/>
                  </a:schemeClr>
                </a:solidFill>
                <a:latin typeface="Palatino" pitchFamily="18" charset="0"/>
              </a:rPr>
              <a:t>Ä</a:t>
            </a:r>
            <a:r>
              <a:rPr lang="fi-FI" sz="1400" b="0" spc="30" dirty="0" smtClean="0">
                <a:solidFill>
                  <a:schemeClr val="bg2">
                    <a:lumMod val="50000"/>
                  </a:schemeClr>
                </a:solidFill>
                <a:latin typeface="Palatino" pitchFamily="18" charset="0"/>
              </a:rPr>
              <a:t>SK</a:t>
            </a:r>
            <a:r>
              <a:rPr lang="fi-FI" sz="1400" b="0" dirty="0" smtClean="0">
                <a:solidFill>
                  <a:schemeClr val="bg2">
                    <a:lumMod val="50000"/>
                  </a:schemeClr>
                </a:solidFill>
                <a:latin typeface="Palatino" pitchFamily="18" charset="0"/>
              </a:rPr>
              <a:t>YLÄN </a:t>
            </a:r>
            <a:r>
              <a:rPr lang="fi-FI" sz="1400" b="0" dirty="0">
                <a:solidFill>
                  <a:schemeClr val="bg2">
                    <a:lumMod val="50000"/>
                  </a:schemeClr>
                </a:solidFill>
                <a:latin typeface="Palatino" pitchFamily="18" charset="0"/>
              </a:rPr>
              <a:t>Y</a:t>
            </a:r>
            <a:r>
              <a:rPr lang="fi-FI" sz="1400" b="0" spc="30" baseline="0" dirty="0">
                <a:solidFill>
                  <a:schemeClr val="bg2">
                    <a:lumMod val="50000"/>
                  </a:schemeClr>
                </a:solidFill>
                <a:latin typeface="Palatino" pitchFamily="18" charset="0"/>
              </a:rPr>
              <a:t>LIOPIS</a:t>
            </a:r>
            <a:r>
              <a:rPr lang="fi-FI" sz="1400" b="0" dirty="0">
                <a:solidFill>
                  <a:schemeClr val="bg2">
                    <a:lumMod val="50000"/>
                  </a:schemeClr>
                </a:solidFill>
                <a:latin typeface="Palatino" pitchFamily="18" charset="0"/>
              </a:rPr>
              <a:t>TO</a:t>
            </a:r>
          </a:p>
        </p:txBody>
      </p:sp>
      <p:sp>
        <p:nvSpPr>
          <p:cNvPr id="1033" name="Rectangle 9"/>
          <p:cNvSpPr>
            <a:spLocks noChangeArrowheads="1"/>
          </p:cNvSpPr>
          <p:nvPr/>
        </p:nvSpPr>
        <p:spPr bwMode="auto">
          <a:xfrm>
            <a:off x="0" y="1588"/>
            <a:ext cx="9144000" cy="6856412"/>
          </a:xfrm>
          <a:prstGeom prst="rect">
            <a:avLst/>
          </a:prstGeom>
          <a:noFill/>
          <a:ln w="12700">
            <a:solidFill>
              <a:srgbClr val="02409C"/>
            </a:solidFill>
            <a:miter lim="800000"/>
            <a:headEnd/>
            <a:tailEnd/>
          </a:ln>
          <a:effectLst/>
        </p:spPr>
        <p:txBody>
          <a:bodyPr wrap="none" anchor="ctr"/>
          <a:lstStyle/>
          <a:p>
            <a:endParaRPr lang="fi-FI" dirty="0"/>
          </a:p>
        </p:txBody>
      </p:sp>
      <p:pic>
        <p:nvPicPr>
          <p:cNvPr id="11" name="Kuva 10"/>
          <p:cNvPicPr>
            <a:picLocks noChangeAspect="1"/>
          </p:cNvPicPr>
          <p:nvPr/>
        </p:nvPicPr>
        <p:blipFill>
          <a:blip r:embed="rId16" cstate="print">
            <a:clrChange>
              <a:clrFrom>
                <a:srgbClr val="FFFFFE"/>
              </a:clrFrom>
              <a:clrTo>
                <a:srgbClr val="FFFFFE">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633" y="5616000"/>
            <a:ext cx="533400" cy="10881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ctr" rtl="0" eaLnBrk="1" fontAlgn="base" hangingPunct="1">
        <a:spcBef>
          <a:spcPct val="0"/>
        </a:spcBef>
        <a:spcAft>
          <a:spcPct val="0"/>
        </a:spcAft>
        <a:defRPr sz="3600" b="0">
          <a:solidFill>
            <a:schemeClr val="tx1"/>
          </a:solidFill>
          <a:latin typeface="+mj-lt"/>
          <a:ea typeface="+mj-ea"/>
          <a:cs typeface="+mj-cs"/>
        </a:defRPr>
      </a:lvl1pPr>
      <a:lvl2pPr algn="ctr" rtl="0" eaLnBrk="1" fontAlgn="base" hangingPunct="1">
        <a:spcBef>
          <a:spcPct val="0"/>
        </a:spcBef>
        <a:spcAft>
          <a:spcPct val="0"/>
        </a:spcAft>
        <a:defRPr sz="3200" b="1">
          <a:solidFill>
            <a:srgbClr val="000099"/>
          </a:solidFill>
          <a:latin typeface="Helvetica" pitchFamily="34" charset="0"/>
          <a:cs typeface="Arial" charset="0"/>
        </a:defRPr>
      </a:lvl2pPr>
      <a:lvl3pPr algn="ctr" rtl="0" eaLnBrk="1" fontAlgn="base" hangingPunct="1">
        <a:spcBef>
          <a:spcPct val="0"/>
        </a:spcBef>
        <a:spcAft>
          <a:spcPct val="0"/>
        </a:spcAft>
        <a:defRPr sz="3200" b="1">
          <a:solidFill>
            <a:srgbClr val="000099"/>
          </a:solidFill>
          <a:latin typeface="Helvetica" pitchFamily="34" charset="0"/>
          <a:cs typeface="Arial" charset="0"/>
        </a:defRPr>
      </a:lvl3pPr>
      <a:lvl4pPr algn="ctr" rtl="0" eaLnBrk="1" fontAlgn="base" hangingPunct="1">
        <a:spcBef>
          <a:spcPct val="0"/>
        </a:spcBef>
        <a:spcAft>
          <a:spcPct val="0"/>
        </a:spcAft>
        <a:defRPr sz="3200" b="1">
          <a:solidFill>
            <a:srgbClr val="000099"/>
          </a:solidFill>
          <a:latin typeface="Helvetica" pitchFamily="34" charset="0"/>
          <a:cs typeface="Arial" charset="0"/>
        </a:defRPr>
      </a:lvl4pPr>
      <a:lvl5pPr algn="ctr" rtl="0" eaLnBrk="1" fontAlgn="base" hangingPunct="1">
        <a:spcBef>
          <a:spcPct val="0"/>
        </a:spcBef>
        <a:spcAft>
          <a:spcPct val="0"/>
        </a:spcAft>
        <a:defRPr sz="3200" b="1">
          <a:solidFill>
            <a:srgbClr val="000099"/>
          </a:solidFill>
          <a:latin typeface="Helvetica" pitchFamily="34" charset="0"/>
          <a:cs typeface="Arial" charset="0"/>
        </a:defRPr>
      </a:lvl5pPr>
      <a:lvl6pPr marL="457200" algn="ctr" rtl="0" eaLnBrk="1" fontAlgn="base" hangingPunct="1">
        <a:spcBef>
          <a:spcPct val="0"/>
        </a:spcBef>
        <a:spcAft>
          <a:spcPct val="0"/>
        </a:spcAft>
        <a:defRPr sz="3200" b="1">
          <a:solidFill>
            <a:srgbClr val="000099"/>
          </a:solidFill>
          <a:latin typeface="Helvetica" pitchFamily="34" charset="0"/>
          <a:cs typeface="Arial" charset="0"/>
        </a:defRPr>
      </a:lvl6pPr>
      <a:lvl7pPr marL="914400" algn="ctr" rtl="0" eaLnBrk="1" fontAlgn="base" hangingPunct="1">
        <a:spcBef>
          <a:spcPct val="0"/>
        </a:spcBef>
        <a:spcAft>
          <a:spcPct val="0"/>
        </a:spcAft>
        <a:defRPr sz="3200" b="1">
          <a:solidFill>
            <a:srgbClr val="000099"/>
          </a:solidFill>
          <a:latin typeface="Helvetica" pitchFamily="34" charset="0"/>
          <a:cs typeface="Arial" charset="0"/>
        </a:defRPr>
      </a:lvl7pPr>
      <a:lvl8pPr marL="1371600" algn="ctr" rtl="0" eaLnBrk="1" fontAlgn="base" hangingPunct="1">
        <a:spcBef>
          <a:spcPct val="0"/>
        </a:spcBef>
        <a:spcAft>
          <a:spcPct val="0"/>
        </a:spcAft>
        <a:defRPr sz="3200" b="1">
          <a:solidFill>
            <a:srgbClr val="000099"/>
          </a:solidFill>
          <a:latin typeface="Helvetica" pitchFamily="34" charset="0"/>
          <a:cs typeface="Arial" charset="0"/>
        </a:defRPr>
      </a:lvl8pPr>
      <a:lvl9pPr marL="1828800" algn="ctr" rtl="0" eaLnBrk="1" fontAlgn="base" hangingPunct="1">
        <a:spcBef>
          <a:spcPct val="0"/>
        </a:spcBef>
        <a:spcAft>
          <a:spcPct val="0"/>
        </a:spcAft>
        <a:defRPr sz="3200" b="1">
          <a:solidFill>
            <a:srgbClr val="000099"/>
          </a:solidFill>
          <a:latin typeface="Helvetica" pitchFamily="34" charset="0"/>
          <a:cs typeface="Arial" charset="0"/>
        </a:defRPr>
      </a:lvl9pPr>
    </p:titleStyle>
    <p:bodyStyle>
      <a:lvl1pPr marL="342900" indent="-342900" algn="l" rtl="0" eaLnBrk="1" fontAlgn="base" hangingPunct="1">
        <a:spcBef>
          <a:spcPct val="20000"/>
        </a:spcBef>
        <a:spcAft>
          <a:spcPct val="0"/>
        </a:spcAft>
        <a:buClr>
          <a:srgbClr val="C85300"/>
        </a:buClr>
        <a:buSzPct val="8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text-to-speech-demo.ng.bluemix.n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3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ibm.com/watson/services/visual-recognition/demo/#demo"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18" Type="http://schemas.openxmlformats.org/officeDocument/2006/relationships/image" Target="../media/image14.png"/><Relationship Id="rId3" Type="http://schemas.openxmlformats.org/officeDocument/2006/relationships/hyperlink" Target="http://www.ibm.com/watson/" TargetMode="External"/><Relationship Id="rId21" Type="http://schemas.openxmlformats.org/officeDocument/2006/relationships/image" Target="../media/image17.png"/><Relationship Id="rId7" Type="http://schemas.openxmlformats.org/officeDocument/2006/relationships/image" Target="../media/image9.png"/><Relationship Id="rId12" Type="http://schemas.openxmlformats.org/officeDocument/2006/relationships/image" Target="../media/image12.png"/><Relationship Id="rId17" Type="http://schemas.openxmlformats.org/officeDocument/2006/relationships/hyperlink" Target="https://aws.amazon.com/machine-learning/" TargetMode="External"/><Relationship Id="rId25" Type="http://schemas.openxmlformats.org/officeDocument/2006/relationships/image" Target="../media/image20.jpeg"/><Relationship Id="rId2" Type="http://schemas.openxmlformats.org/officeDocument/2006/relationships/hyperlink" Target="https://www.ibm.com/cloud-computing/bluemix/" TargetMode="External"/><Relationship Id="rId16" Type="http://schemas.openxmlformats.org/officeDocument/2006/relationships/hyperlink" Target="https://cloud.microsoft.com/en-us/" TargetMode="External"/><Relationship Id="rId20"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hyperlink" Target="https://cloud.google.com/" TargetMode="External"/><Relationship Id="rId24" Type="http://schemas.openxmlformats.org/officeDocument/2006/relationships/image" Target="../media/image19.png"/><Relationship Id="rId5" Type="http://schemas.openxmlformats.org/officeDocument/2006/relationships/image" Target="../media/image7.png"/><Relationship Id="rId15" Type="http://schemas.openxmlformats.org/officeDocument/2006/relationships/hyperlink" Target="https://www.microsoft.com/cognitive-services" TargetMode="External"/><Relationship Id="rId23" Type="http://schemas.openxmlformats.org/officeDocument/2006/relationships/image" Target="../media/image18.png"/><Relationship Id="rId10" Type="http://schemas.openxmlformats.org/officeDocument/2006/relationships/image" Target="../media/image11.png"/><Relationship Id="rId19"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hyperlink" Target="https://deepmind.com/" TargetMode="External"/><Relationship Id="rId14" Type="http://schemas.openxmlformats.org/officeDocument/2006/relationships/hyperlink" Target="https://staging.www.projectoxford.ai/" TargetMode="External"/><Relationship Id="rId22" Type="http://schemas.openxmlformats.org/officeDocument/2006/relationships/hyperlink" Target="https://code.facebook.com/posts/1072626246134461/introducing-fblearner-flow-facebook-s-ai-backbo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hyperlink" Target="https://www.microsoft.com/cognitive-services/en-us/emotion-ap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microsoft.com/cognitive-services/en-us/face-ap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2" Type="http://schemas.openxmlformats.org/officeDocument/2006/relationships/hyperlink" Target="https://www.microsoft.com/cognitive-services/en-us/computer-vision-ap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hyperlink" Target="https://www.microsoft.com/cognitive-services/en-us/speech-api"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4.mp3"/><Relationship Id="rId7" Type="http://schemas.openxmlformats.org/officeDocument/2006/relationships/image" Target="../media/image24.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4.mp3"/></Relationships>
</file>

<file path=ppt/slides/_rels/slide3.xml.rels><?xml version="1.0" encoding="UTF-8" standalone="yes"?>
<Relationships xmlns="http://schemas.openxmlformats.org/package/2006/relationships"><Relationship Id="rId2" Type="http://schemas.openxmlformats.org/officeDocument/2006/relationships/hyperlink" Target="https://natural-language-understanding-demo.ng.bluemix.n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microsoft.com/cognitive-services/en-us/text-analytics-api"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microsoft.com/cognitive-services/en-us/bing-image-search-api"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intelligenceapi.com/dem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loud.google.com/vis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hyperlink" Target="https://cloud.google.com/translat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loud.google.com/speech/"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loud.google.com/video-intelligenc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78.JPEG"/><Relationship Id="rId7" Type="http://schemas.openxmlformats.org/officeDocument/2006/relationships/image" Target="../media/image82.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eg"/><Relationship Id="rId9"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86.jpg"/></Relationships>
</file>

<file path=ppt/slides/_rels/slide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4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eg"/><Relationship Id="rId4" Type="http://schemas.openxmlformats.org/officeDocument/2006/relationships/image" Target="../media/image9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natural-language-classifier-demo.ng.bluemix.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a:xfrm>
            <a:off x="927348" y="1143000"/>
            <a:ext cx="8153400" cy="1470025"/>
          </a:xfrm>
        </p:spPr>
        <p:txBody>
          <a:bodyPr>
            <a:noAutofit/>
          </a:bodyPr>
          <a:lstStyle/>
          <a:p>
            <a:r>
              <a:rPr lang="en-US" altLang="zh-CN" sz="3200" cap="none" dirty="0"/>
              <a:t>TIES4910: Deep Learning for Cognitive Computing</a:t>
            </a:r>
            <a:endParaRPr lang="fi-FI" sz="3200" cap="none" dirty="0"/>
          </a:p>
        </p:txBody>
      </p:sp>
      <p:sp>
        <p:nvSpPr>
          <p:cNvPr id="3" name="Alaotsikko 2"/>
          <p:cNvSpPr>
            <a:spLocks noGrp="1"/>
          </p:cNvSpPr>
          <p:nvPr>
            <p:ph type="subTitle" idx="1"/>
          </p:nvPr>
        </p:nvSpPr>
        <p:spPr>
          <a:xfrm>
            <a:off x="2667000" y="3505200"/>
            <a:ext cx="6781800" cy="1371600"/>
          </a:xfrm>
        </p:spPr>
        <p:txBody>
          <a:bodyPr>
            <a:normAutofit fontScale="92500" lnSpcReduction="20000"/>
          </a:bodyPr>
          <a:lstStyle/>
          <a:p>
            <a:r>
              <a:rPr lang="en-US" altLang="zh-CN" dirty="0" err="1" smtClean="0"/>
              <a:t>Rui</a:t>
            </a:r>
            <a:r>
              <a:rPr lang="en-US" altLang="zh-CN" dirty="0" smtClean="0"/>
              <a:t> YAN</a:t>
            </a:r>
          </a:p>
          <a:p>
            <a:endParaRPr lang="en-US" altLang="zh-CN" dirty="0" smtClean="0"/>
          </a:p>
          <a:p>
            <a:r>
              <a:rPr lang="en-US" altLang="en-US" sz="1800" dirty="0">
                <a:latin typeface="Times New Roman" panose="02020603050405020304" pitchFamily="18" charset="0"/>
                <a:cs typeface="Times New Roman" panose="02020603050405020304" pitchFamily="18" charset="0"/>
              </a:rPr>
              <a:t>Faculty of Information </a:t>
            </a:r>
            <a:r>
              <a:rPr lang="en-US" altLang="en-US" sz="1800" dirty="0" smtClean="0">
                <a:latin typeface="Times New Roman" panose="02020603050405020304" pitchFamily="18" charset="0"/>
                <a:cs typeface="Times New Roman" panose="02020603050405020304" pitchFamily="18" charset="0"/>
              </a:rPr>
              <a:t>Technology </a:t>
            </a:r>
          </a:p>
          <a:p>
            <a:r>
              <a:rPr lang="en-US" altLang="en-US" sz="1800" dirty="0" smtClean="0">
                <a:latin typeface="Times New Roman" panose="02020603050405020304" pitchFamily="18" charset="0"/>
                <a:cs typeface="Times New Roman" panose="02020603050405020304" pitchFamily="18" charset="0"/>
              </a:rPr>
              <a:t>University </a:t>
            </a:r>
            <a:r>
              <a:rPr lang="en-US" altLang="en-US" sz="1800" dirty="0">
                <a:latin typeface="Times New Roman" panose="02020603050405020304" pitchFamily="18" charset="0"/>
                <a:cs typeface="Times New Roman" panose="02020603050405020304" pitchFamily="18" charset="0"/>
              </a:rPr>
              <a:t>of </a:t>
            </a:r>
            <a:r>
              <a:rPr lang="en-US" altLang="en-US" sz="1800" dirty="0" err="1">
                <a:latin typeface="Times New Roman" panose="02020603050405020304" pitchFamily="18" charset="0"/>
                <a:cs typeface="Times New Roman" panose="02020603050405020304" pitchFamily="18" charset="0"/>
              </a:rPr>
              <a:t>Jyväskylä</a:t>
            </a:r>
            <a:endParaRPr lang="en-US" altLang="en-US" sz="1800" dirty="0">
              <a:latin typeface="Times New Roman" panose="02020603050405020304" pitchFamily="18" charset="0"/>
              <a:cs typeface="Times New Roman" panose="02020603050405020304" pitchFamily="18" charset="0"/>
            </a:endParaRPr>
          </a:p>
          <a:p>
            <a:endParaRPr lang="fi-FI" dirty="0"/>
          </a:p>
        </p:txBody>
      </p:sp>
    </p:spTree>
    <p:extLst>
      <p:ext uri="{BB962C8B-B14F-4D97-AF65-F5344CB8AC3E}">
        <p14:creationId xmlns:p14="http://schemas.microsoft.com/office/powerpoint/2010/main" val="2942542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fr-FR" altLang="zh-CN" dirty="0" smtClean="0">
                <a:latin typeface="Times New Roman" panose="02020603050405020304" pitchFamily="18" charset="0"/>
                <a:cs typeface="Times New Roman" panose="02020603050405020304" pitchFamily="18" charset="0"/>
              </a:rPr>
              <a:t>3. IBM </a:t>
            </a:r>
            <a:r>
              <a:rPr lang="fr-FR" altLang="zh-CN" dirty="0">
                <a:latin typeface="Times New Roman" panose="02020603050405020304" pitchFamily="18" charset="0"/>
                <a:cs typeface="Times New Roman" panose="02020603050405020304" pitchFamily="18" charset="0"/>
              </a:rPr>
              <a:t>Watson: </a:t>
            </a:r>
            <a:r>
              <a:rPr lang="en-US" altLang="zh-CN" dirty="0">
                <a:latin typeface="Times New Roman" panose="02020603050405020304" pitchFamily="18" charset="0"/>
                <a:cs typeface="Times New Roman" panose="02020603050405020304" pitchFamily="18" charset="0"/>
              </a:rPr>
              <a:t>Personality </a:t>
            </a:r>
            <a:r>
              <a:rPr lang="en-US" altLang="zh-CN" dirty="0" smtClean="0">
                <a:latin typeface="Times New Roman" panose="02020603050405020304" pitchFamily="18" charset="0"/>
                <a:cs typeface="Times New Roman" panose="02020603050405020304" pitchFamily="18" charset="0"/>
              </a:rPr>
              <a:t>Insights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10</a:t>
            </a:fld>
            <a:endParaRPr lang="en-US" dirty="0"/>
          </a:p>
        </p:txBody>
      </p:sp>
      <p:sp>
        <p:nvSpPr>
          <p:cNvPr id="6" name="内容占位符 2"/>
          <p:cNvSpPr>
            <a:spLocks noGrp="1"/>
          </p:cNvSpPr>
          <p:nvPr>
            <p:ph idx="1"/>
          </p:nvPr>
        </p:nvSpPr>
        <p:spPr>
          <a:xfrm>
            <a:off x="1085185" y="1752600"/>
            <a:ext cx="7837724" cy="4724400"/>
          </a:xfrm>
        </p:spPr>
        <p:txBody>
          <a:bodyPr>
            <a:normAutofit/>
          </a:bodyPr>
          <a:lstStyle/>
          <a:p>
            <a:pPr marL="0" indent="457200" algn="just">
              <a:lnSpc>
                <a:spcPct val="125000"/>
              </a:lnSpc>
              <a:spcBef>
                <a:spcPts val="600"/>
              </a:spcBef>
              <a:spcAft>
                <a:spcPts val="600"/>
              </a:spcAft>
              <a:buNone/>
            </a:pPr>
            <a:r>
              <a:rPr lang="en-US" altLang="zh-CN" sz="2200" dirty="0" smtClean="0">
                <a:latin typeface="Times New Roman" panose="02020603050405020304" pitchFamily="18" charset="0"/>
                <a:cs typeface="Times New Roman" panose="02020603050405020304" pitchFamily="18" charset="0"/>
              </a:rPr>
              <a:t>Gain </a:t>
            </a:r>
            <a:r>
              <a:rPr lang="en-US" altLang="zh-CN" sz="2200" dirty="0">
                <a:latin typeface="Times New Roman" panose="02020603050405020304" pitchFamily="18" charset="0"/>
                <a:cs typeface="Times New Roman" panose="02020603050405020304" pitchFamily="18" charset="0"/>
              </a:rPr>
              <a:t>insight into how and why people think, act, and feel the way they do. This service applies linguistic analytics and personality theory to infer attributes from a person's unstructured text.</a:t>
            </a:r>
          </a:p>
          <a:p>
            <a:pPr marL="0" indent="457200" algn="just">
              <a:lnSpc>
                <a:spcPct val="125000"/>
              </a:lnSpc>
              <a:spcBef>
                <a:spcPts val="600"/>
              </a:spcBef>
              <a:spcAft>
                <a:spcPts val="600"/>
              </a:spcAft>
              <a:buNone/>
            </a:pPr>
            <a:r>
              <a:rPr lang="en-US" altLang="zh-CN" sz="2200" dirty="0">
                <a:latin typeface="Times New Roman" panose="02020603050405020304" pitchFamily="18" charset="0"/>
                <a:cs typeface="Times New Roman" panose="02020603050405020304" pitchFamily="18" charset="0"/>
              </a:rPr>
              <a:t>You need text written by the person whose personality you're interested in. It should contain words about every day experiences, thoughts, and responses.</a:t>
            </a:r>
          </a:p>
          <a:p>
            <a:pPr marL="0" indent="457200" algn="just">
              <a:lnSpc>
                <a:spcPct val="125000"/>
              </a:lnSpc>
              <a:spcBef>
                <a:spcPts val="600"/>
              </a:spcBef>
              <a:spcAft>
                <a:spcPts val="600"/>
              </a:spcAft>
              <a:buNone/>
            </a:pPr>
            <a:r>
              <a:rPr lang="en-US" altLang="zh-CN" sz="2200" dirty="0" smtClean="0">
                <a:latin typeface="Times New Roman" panose="02020603050405020304" pitchFamily="18" charset="0"/>
                <a:cs typeface="Times New Roman" panose="02020603050405020304" pitchFamily="18" charset="0"/>
              </a:rPr>
              <a:t>You </a:t>
            </a:r>
            <a:r>
              <a:rPr lang="en-US" altLang="zh-CN" sz="2200" dirty="0">
                <a:latin typeface="Times New Roman" panose="02020603050405020304" pitchFamily="18" charset="0"/>
                <a:cs typeface="Times New Roman" panose="02020603050405020304" pitchFamily="18" charset="0"/>
              </a:rPr>
              <a:t>can play with the demo with as little as 100 words, but for a more accurate analysis, you need more words.</a:t>
            </a:r>
          </a:p>
        </p:txBody>
      </p:sp>
    </p:spTree>
    <p:extLst>
      <p:ext uri="{BB962C8B-B14F-4D97-AF65-F5344CB8AC3E}">
        <p14:creationId xmlns:p14="http://schemas.microsoft.com/office/powerpoint/2010/main" val="158891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11</a:t>
            </a:fld>
            <a:endParaRPr lang="en-US" dirty="0"/>
          </a:p>
        </p:txBody>
      </p:sp>
      <p:sp>
        <p:nvSpPr>
          <p:cNvPr id="6" name="内容占位符 2"/>
          <p:cNvSpPr>
            <a:spLocks noGrp="1"/>
          </p:cNvSpPr>
          <p:nvPr>
            <p:ph idx="1"/>
          </p:nvPr>
        </p:nvSpPr>
        <p:spPr>
          <a:xfrm>
            <a:off x="1085185" y="1657350"/>
            <a:ext cx="7837724" cy="4724400"/>
          </a:xfrm>
        </p:spPr>
        <p:txBody>
          <a:bodyPr>
            <a:normAutofit/>
          </a:bodyPr>
          <a:lstStyle/>
          <a:p>
            <a:pPr marL="0" indent="0" algn="just">
              <a:buNone/>
            </a:pPr>
            <a:endParaRPr lang="en-US" altLang="zh-CN" dirty="0"/>
          </a:p>
          <a:p>
            <a:pPr marL="0" indent="0" algn="just">
              <a:buNone/>
            </a:pPr>
            <a:endParaRPr lang="en-US" altLang="zh-CN" dirty="0" smtClean="0"/>
          </a:p>
          <a:p>
            <a:pPr marL="0" indent="0" algn="just">
              <a:buNone/>
            </a:pPr>
            <a:endParaRPr lang="en-US" altLang="zh-CN" dirty="0"/>
          </a:p>
        </p:txBody>
      </p:sp>
      <p:pic>
        <p:nvPicPr>
          <p:cNvPr id="3" name="图片 2"/>
          <p:cNvPicPr>
            <a:picLocks noChangeAspect="1"/>
          </p:cNvPicPr>
          <p:nvPr/>
        </p:nvPicPr>
        <p:blipFill>
          <a:blip r:embed="rId2"/>
          <a:stretch>
            <a:fillRect/>
          </a:stretch>
        </p:blipFill>
        <p:spPr>
          <a:xfrm>
            <a:off x="1529982" y="1404767"/>
            <a:ext cx="6948129" cy="5211097"/>
          </a:xfrm>
          <a:prstGeom prst="rect">
            <a:avLst/>
          </a:prstGeom>
        </p:spPr>
      </p:pic>
      <p:sp>
        <p:nvSpPr>
          <p:cNvPr id="7" name="标题 1"/>
          <p:cNvSpPr>
            <a:spLocks noGrp="1"/>
          </p:cNvSpPr>
          <p:nvPr>
            <p:ph type="title"/>
          </p:nvPr>
        </p:nvSpPr>
        <p:spPr>
          <a:xfrm>
            <a:off x="1187623" y="485775"/>
            <a:ext cx="7632849" cy="1143000"/>
          </a:xfrm>
        </p:spPr>
        <p:txBody>
          <a:bodyPr>
            <a:normAutofit/>
          </a:bodyPr>
          <a:lstStyle/>
          <a:p>
            <a:r>
              <a:rPr lang="fr-FR" altLang="zh-CN" dirty="0" smtClean="0">
                <a:latin typeface="Times New Roman" panose="02020603050405020304" pitchFamily="18" charset="0"/>
                <a:cs typeface="Times New Roman" panose="02020603050405020304" pitchFamily="18" charset="0"/>
              </a:rPr>
              <a:t>3. IBM </a:t>
            </a:r>
            <a:r>
              <a:rPr lang="fr-FR" altLang="zh-CN" dirty="0">
                <a:latin typeface="Times New Roman" panose="02020603050405020304" pitchFamily="18" charset="0"/>
                <a:cs typeface="Times New Roman" panose="02020603050405020304" pitchFamily="18" charset="0"/>
              </a:rPr>
              <a:t>Watson: </a:t>
            </a:r>
            <a:r>
              <a:rPr lang="en-US" altLang="zh-CN" dirty="0">
                <a:latin typeface="Times New Roman" panose="02020603050405020304" pitchFamily="18" charset="0"/>
                <a:cs typeface="Times New Roman" panose="02020603050405020304" pitchFamily="18" charset="0"/>
              </a:rPr>
              <a:t>Personality </a:t>
            </a:r>
            <a:r>
              <a:rPr lang="en-US" altLang="zh-CN" dirty="0" smtClean="0">
                <a:latin typeface="Times New Roman" panose="02020603050405020304" pitchFamily="18" charset="0"/>
                <a:cs typeface="Times New Roman" panose="02020603050405020304" pitchFamily="18" charset="0"/>
              </a:rPr>
              <a:t>Insights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151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12</a:t>
            </a:fld>
            <a:endParaRPr lang="en-US" dirty="0"/>
          </a:p>
        </p:txBody>
      </p:sp>
      <p:sp>
        <p:nvSpPr>
          <p:cNvPr id="6" name="内容占位符 2"/>
          <p:cNvSpPr>
            <a:spLocks noGrp="1"/>
          </p:cNvSpPr>
          <p:nvPr>
            <p:ph idx="1"/>
          </p:nvPr>
        </p:nvSpPr>
        <p:spPr>
          <a:xfrm>
            <a:off x="1085185" y="2362200"/>
            <a:ext cx="7837724" cy="4260850"/>
          </a:xfrm>
        </p:spPr>
        <p:txBody>
          <a:bodyPr>
            <a:normAutofit/>
          </a:bodyPr>
          <a:lstStyle/>
          <a:p>
            <a:pPr marL="0" indent="457200" algn="just">
              <a:lnSpc>
                <a:spcPct val="125000"/>
              </a:lnSpc>
              <a:spcBef>
                <a:spcPts val="600"/>
              </a:spcBef>
              <a:spcAft>
                <a:spcPts val="600"/>
              </a:spcAft>
              <a:buNone/>
            </a:pPr>
            <a:r>
              <a:rPr lang="en-US" altLang="zh-CN" sz="2200" dirty="0">
                <a:latin typeface="Times New Roman" panose="02020603050405020304" pitchFamily="18" charset="0"/>
                <a:cs typeface="Times New Roman" panose="02020603050405020304" pitchFamily="18" charset="0"/>
              </a:rPr>
              <a:t>We analyzed Oprah’s Tweets and </a:t>
            </a:r>
            <a:r>
              <a:rPr lang="en-US" altLang="zh-CN" sz="2200" dirty="0" smtClean="0">
                <a:latin typeface="Times New Roman" panose="02020603050405020304" pitchFamily="18" charset="0"/>
                <a:cs typeface="Times New Roman" panose="02020603050405020304" pitchFamily="18" charset="0"/>
              </a:rPr>
              <a:t>Replies. Oprah </a:t>
            </a:r>
            <a:r>
              <a:rPr lang="en-US" altLang="zh-CN" sz="2200" dirty="0">
                <a:latin typeface="Times New Roman" panose="02020603050405020304" pitchFamily="18" charset="0"/>
                <a:cs typeface="Times New Roman" panose="02020603050405020304" pitchFamily="18" charset="0"/>
              </a:rPr>
              <a:t>Winfrey (born </a:t>
            </a:r>
            <a:r>
              <a:rPr lang="en-US" altLang="zh-CN" sz="2200" dirty="0" err="1">
                <a:latin typeface="Times New Roman" panose="02020603050405020304" pitchFamily="18" charset="0"/>
                <a:cs typeface="Times New Roman" panose="02020603050405020304" pitchFamily="18" charset="0"/>
              </a:rPr>
              <a:t>Orpah</a:t>
            </a:r>
            <a:r>
              <a:rPr lang="en-US" altLang="zh-CN" sz="2200" dirty="0">
                <a:latin typeface="Times New Roman" panose="02020603050405020304" pitchFamily="18" charset="0"/>
                <a:cs typeface="Times New Roman" panose="02020603050405020304" pitchFamily="18" charset="0"/>
              </a:rPr>
              <a:t> Gail Winfrey</a:t>
            </a:r>
            <a:r>
              <a:rPr lang="en-US" altLang="zh-CN" sz="2200" dirty="0" smtClean="0">
                <a:latin typeface="Times New Roman" panose="02020603050405020304" pitchFamily="18" charset="0"/>
                <a:cs typeface="Times New Roman" panose="02020603050405020304" pitchFamily="18" charset="0"/>
              </a:rPr>
              <a:t>; January </a:t>
            </a:r>
            <a:r>
              <a:rPr lang="en-US" altLang="zh-CN" sz="2200" dirty="0">
                <a:latin typeface="Times New Roman" panose="02020603050405020304" pitchFamily="18" charset="0"/>
                <a:cs typeface="Times New Roman" panose="02020603050405020304" pitchFamily="18" charset="0"/>
              </a:rPr>
              <a:t>29, 1954) is an American media executive, actress, talk show host, television producer and philanthropist. She is best known for her talk show The Oprah Winfrey Show, which was the highest-rated television program of its kind in history and was nationally syndicated from 1986 to 2011 in </a:t>
            </a:r>
            <a:r>
              <a:rPr lang="en-US" altLang="zh-CN" sz="2200" dirty="0" smtClean="0">
                <a:latin typeface="Times New Roman" panose="02020603050405020304" pitchFamily="18" charset="0"/>
                <a:cs typeface="Times New Roman" panose="02020603050405020304" pitchFamily="18" charset="0"/>
              </a:rPr>
              <a:t>Chicago.</a:t>
            </a:r>
            <a:endParaRPr lang="en-US" altLang="zh-CN" sz="2200" dirty="0">
              <a:latin typeface="Times New Roman" panose="02020603050405020304" pitchFamily="18" charset="0"/>
              <a:cs typeface="Times New Roman" panose="02020603050405020304" pitchFamily="18" charset="0"/>
            </a:endParaRPr>
          </a:p>
        </p:txBody>
      </p:sp>
      <p:sp>
        <p:nvSpPr>
          <p:cNvPr id="7" name="标题 1"/>
          <p:cNvSpPr>
            <a:spLocks noGrp="1"/>
          </p:cNvSpPr>
          <p:nvPr>
            <p:ph type="title"/>
          </p:nvPr>
        </p:nvSpPr>
        <p:spPr>
          <a:xfrm>
            <a:off x="1187623" y="485775"/>
            <a:ext cx="7632849" cy="1143000"/>
          </a:xfrm>
        </p:spPr>
        <p:txBody>
          <a:bodyPr>
            <a:normAutofit/>
          </a:bodyPr>
          <a:lstStyle/>
          <a:p>
            <a:r>
              <a:rPr lang="fr-FR" altLang="zh-CN" dirty="0" smtClean="0">
                <a:latin typeface="Times New Roman" panose="02020603050405020304" pitchFamily="18" charset="0"/>
                <a:cs typeface="Times New Roman" panose="02020603050405020304" pitchFamily="18" charset="0"/>
              </a:rPr>
              <a:t>3. IBM </a:t>
            </a:r>
            <a:r>
              <a:rPr lang="fr-FR" altLang="zh-CN" dirty="0">
                <a:latin typeface="Times New Roman" panose="02020603050405020304" pitchFamily="18" charset="0"/>
                <a:cs typeface="Times New Roman" panose="02020603050405020304" pitchFamily="18" charset="0"/>
              </a:rPr>
              <a:t>Watson: </a:t>
            </a:r>
            <a:r>
              <a:rPr lang="en-US" altLang="zh-CN" dirty="0">
                <a:latin typeface="Times New Roman" panose="02020603050405020304" pitchFamily="18" charset="0"/>
                <a:cs typeface="Times New Roman" panose="02020603050405020304" pitchFamily="18" charset="0"/>
              </a:rPr>
              <a:t>Personality </a:t>
            </a:r>
            <a:r>
              <a:rPr lang="en-US" altLang="zh-CN" dirty="0" smtClean="0">
                <a:latin typeface="Times New Roman" panose="02020603050405020304" pitchFamily="18" charset="0"/>
                <a:cs typeface="Times New Roman" panose="02020603050405020304" pitchFamily="18" charset="0"/>
              </a:rPr>
              <a:t>Insights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823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13</a:t>
            </a:fld>
            <a:endParaRPr lang="en-US" dirty="0"/>
          </a:p>
        </p:txBody>
      </p:sp>
      <p:pic>
        <p:nvPicPr>
          <p:cNvPr id="5" name="图片 4"/>
          <p:cNvPicPr>
            <a:picLocks noChangeAspect="1"/>
          </p:cNvPicPr>
          <p:nvPr/>
        </p:nvPicPr>
        <p:blipFill>
          <a:blip r:embed="rId2"/>
          <a:stretch>
            <a:fillRect/>
          </a:stretch>
        </p:blipFill>
        <p:spPr>
          <a:xfrm>
            <a:off x="949779" y="2057400"/>
            <a:ext cx="8205107" cy="3886200"/>
          </a:xfrm>
          <a:prstGeom prst="rect">
            <a:avLst/>
          </a:prstGeom>
        </p:spPr>
      </p:pic>
      <p:sp>
        <p:nvSpPr>
          <p:cNvPr id="6" name="标题 1"/>
          <p:cNvSpPr>
            <a:spLocks noGrp="1"/>
          </p:cNvSpPr>
          <p:nvPr>
            <p:ph type="title"/>
          </p:nvPr>
        </p:nvSpPr>
        <p:spPr>
          <a:xfrm>
            <a:off x="1187623" y="485775"/>
            <a:ext cx="7632849" cy="1143000"/>
          </a:xfrm>
        </p:spPr>
        <p:txBody>
          <a:bodyPr>
            <a:normAutofit/>
          </a:bodyPr>
          <a:lstStyle/>
          <a:p>
            <a:r>
              <a:rPr lang="fr-FR" altLang="zh-CN" dirty="0" smtClean="0">
                <a:latin typeface="Times New Roman" panose="02020603050405020304" pitchFamily="18" charset="0"/>
                <a:cs typeface="Times New Roman" panose="02020603050405020304" pitchFamily="18" charset="0"/>
              </a:rPr>
              <a:t>3. IBM </a:t>
            </a:r>
            <a:r>
              <a:rPr lang="fr-FR" altLang="zh-CN" dirty="0">
                <a:latin typeface="Times New Roman" panose="02020603050405020304" pitchFamily="18" charset="0"/>
                <a:cs typeface="Times New Roman" panose="02020603050405020304" pitchFamily="18" charset="0"/>
              </a:rPr>
              <a:t>Watson: </a:t>
            </a:r>
            <a:r>
              <a:rPr lang="en-US" altLang="zh-CN" dirty="0">
                <a:latin typeface="Times New Roman" panose="02020603050405020304" pitchFamily="18" charset="0"/>
                <a:cs typeface="Times New Roman" panose="02020603050405020304" pitchFamily="18" charset="0"/>
              </a:rPr>
              <a:t>Personality </a:t>
            </a:r>
            <a:r>
              <a:rPr lang="en-US" altLang="zh-CN" dirty="0" smtClean="0">
                <a:latin typeface="Times New Roman" panose="02020603050405020304" pitchFamily="18" charset="0"/>
                <a:cs typeface="Times New Roman" panose="02020603050405020304" pitchFamily="18" charset="0"/>
              </a:rPr>
              <a:t>Insights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94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14</a:t>
            </a:fld>
            <a:endParaRPr lang="en-US" dirty="0"/>
          </a:p>
        </p:txBody>
      </p:sp>
      <p:sp>
        <p:nvSpPr>
          <p:cNvPr id="5" name="标题 1"/>
          <p:cNvSpPr>
            <a:spLocks noGrp="1"/>
          </p:cNvSpPr>
          <p:nvPr>
            <p:ph type="title"/>
          </p:nvPr>
        </p:nvSpPr>
        <p:spPr>
          <a:xfrm>
            <a:off x="1187623" y="485775"/>
            <a:ext cx="7632849" cy="1143000"/>
          </a:xfrm>
        </p:spPr>
        <p:txBody>
          <a:bodyPr>
            <a:normAutofit/>
          </a:bodyPr>
          <a:lstStyle/>
          <a:p>
            <a:r>
              <a:rPr lang="fr-FR" altLang="zh-CN" dirty="0" smtClean="0">
                <a:latin typeface="Times New Roman" panose="02020603050405020304" pitchFamily="18" charset="0"/>
                <a:cs typeface="Times New Roman" panose="02020603050405020304" pitchFamily="18" charset="0"/>
              </a:rPr>
              <a:t>3. IBM </a:t>
            </a:r>
            <a:r>
              <a:rPr lang="fr-FR" altLang="zh-CN" dirty="0">
                <a:latin typeface="Times New Roman" panose="02020603050405020304" pitchFamily="18" charset="0"/>
                <a:cs typeface="Times New Roman" panose="02020603050405020304" pitchFamily="18" charset="0"/>
              </a:rPr>
              <a:t>Watson: </a:t>
            </a:r>
            <a:r>
              <a:rPr lang="en-US" altLang="zh-CN" dirty="0">
                <a:latin typeface="Times New Roman" panose="02020603050405020304" pitchFamily="18" charset="0"/>
                <a:cs typeface="Times New Roman" panose="02020603050405020304" pitchFamily="18" charset="0"/>
              </a:rPr>
              <a:t>Personality </a:t>
            </a:r>
            <a:r>
              <a:rPr lang="en-US" altLang="zh-CN" dirty="0" smtClean="0">
                <a:latin typeface="Times New Roman" panose="02020603050405020304" pitchFamily="18" charset="0"/>
                <a:cs typeface="Times New Roman" panose="02020603050405020304" pitchFamily="18" charset="0"/>
              </a:rPr>
              <a:t>Insights</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a:srcRect l="3333"/>
          <a:stretch/>
        </p:blipFill>
        <p:spPr>
          <a:xfrm>
            <a:off x="1033814" y="1991387"/>
            <a:ext cx="7940465" cy="4027752"/>
          </a:xfrm>
          <a:prstGeom prst="rect">
            <a:avLst/>
          </a:prstGeom>
        </p:spPr>
      </p:pic>
    </p:spTree>
    <p:extLst>
      <p:ext uri="{BB962C8B-B14F-4D97-AF65-F5344CB8AC3E}">
        <p14:creationId xmlns:p14="http://schemas.microsoft.com/office/powerpoint/2010/main" val="331031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42539CD2-6DAE-4FF3-A212-C677906F8B49}" type="slidenum">
              <a:rPr lang="en-US" smtClean="0"/>
              <a:pPr/>
              <a:t>15</a:t>
            </a:fld>
            <a:endParaRPr lang="en-US" dirty="0"/>
          </a:p>
        </p:txBody>
      </p:sp>
      <p:pic>
        <p:nvPicPr>
          <p:cNvPr id="5" name="图片 4"/>
          <p:cNvPicPr>
            <a:picLocks noChangeAspect="1"/>
          </p:cNvPicPr>
          <p:nvPr/>
        </p:nvPicPr>
        <p:blipFill rotWithShape="1">
          <a:blip r:embed="rId2"/>
          <a:srcRect l="3605"/>
          <a:stretch/>
        </p:blipFill>
        <p:spPr>
          <a:xfrm>
            <a:off x="1187623" y="10656"/>
            <a:ext cx="6705600" cy="6847344"/>
          </a:xfrm>
          <a:prstGeom prst="rect">
            <a:avLst/>
          </a:prstGeom>
        </p:spPr>
      </p:pic>
    </p:spTree>
    <p:extLst>
      <p:ext uri="{BB962C8B-B14F-4D97-AF65-F5344CB8AC3E}">
        <p14:creationId xmlns:p14="http://schemas.microsoft.com/office/powerpoint/2010/main" val="369767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7624" y="2209800"/>
            <a:ext cx="7632848" cy="4027488"/>
          </a:xfrm>
        </p:spPr>
        <p:txBody>
          <a:bodyPr>
            <a:normAutofit/>
          </a:bodyPr>
          <a:lstStyle/>
          <a:p>
            <a:pPr marL="0" indent="0" algn="just">
              <a:lnSpc>
                <a:spcPct val="125000"/>
              </a:lnSpc>
              <a:spcBef>
                <a:spcPts val="600"/>
              </a:spcBef>
              <a:spcAft>
                <a:spcPts val="600"/>
              </a:spcAft>
              <a:buNone/>
            </a:pPr>
            <a:r>
              <a:rPr lang="en-US" altLang="zh-CN" sz="2200" dirty="0" smtClean="0">
                <a:latin typeface="Times New Roman" panose="02020603050405020304" pitchFamily="18" charset="0"/>
                <a:cs typeface="Times New Roman" panose="02020603050405020304" pitchFamily="18" charset="0"/>
              </a:rPr>
              <a:t>Address: </a:t>
            </a:r>
            <a:r>
              <a:rPr lang="en-US" altLang="zh-CN" sz="2200" u="sng" dirty="0" smtClean="0">
                <a:latin typeface="Times New Roman" panose="02020603050405020304" pitchFamily="18" charset="0"/>
                <a:cs typeface="Times New Roman" panose="02020603050405020304" pitchFamily="18" charset="0"/>
                <a:hlinkClick r:id="rId2"/>
              </a:rPr>
              <a:t>https</a:t>
            </a:r>
            <a:r>
              <a:rPr lang="en-US" altLang="zh-CN" sz="2200" u="sng" dirty="0">
                <a:latin typeface="Times New Roman" panose="02020603050405020304" pitchFamily="18" charset="0"/>
                <a:cs typeface="Times New Roman" panose="02020603050405020304" pitchFamily="18" charset="0"/>
                <a:hlinkClick r:id="rId2"/>
              </a:rPr>
              <a:t>://text-to-speech-demo.ng.bluemix.net</a:t>
            </a:r>
            <a:r>
              <a:rPr lang="en-US" altLang="zh-CN" sz="2200" u="sng" dirty="0" smtClean="0">
                <a:latin typeface="Times New Roman" panose="02020603050405020304" pitchFamily="18" charset="0"/>
                <a:cs typeface="Times New Roman" panose="02020603050405020304" pitchFamily="18" charset="0"/>
                <a:hlinkClick r:id="rId2"/>
              </a:rPr>
              <a:t>/</a:t>
            </a:r>
            <a:endParaRPr lang="en-US" altLang="zh-CN" sz="2200" dirty="0">
              <a:latin typeface="Times New Roman" panose="02020603050405020304" pitchFamily="18" charset="0"/>
              <a:cs typeface="Times New Roman" panose="02020603050405020304" pitchFamily="18" charset="0"/>
            </a:endParaRPr>
          </a:p>
          <a:p>
            <a:pPr marL="0" indent="457200" algn="just">
              <a:lnSpc>
                <a:spcPct val="125000"/>
              </a:lnSpc>
              <a:spcBef>
                <a:spcPts val="600"/>
              </a:spcBef>
              <a:spcAft>
                <a:spcPts val="600"/>
              </a:spcAft>
              <a:buNone/>
            </a:pPr>
            <a:r>
              <a:rPr lang="en-US" altLang="zh-CN" sz="2200" dirty="0">
                <a:latin typeface="Times New Roman" panose="02020603050405020304" pitchFamily="18" charset="0"/>
                <a:cs typeface="Times New Roman" panose="02020603050405020304" pitchFamily="18" charset="0"/>
              </a:rPr>
              <a:t>The Text to Speech service understands text and natural language to generate synthesized audio output complete with appropriate cadence and intonation. It is available in </a:t>
            </a:r>
            <a:r>
              <a:rPr lang="en-US" altLang="zh-CN" sz="2200" b="1" dirty="0">
                <a:solidFill>
                  <a:srgbClr val="FF0000"/>
                </a:solidFill>
                <a:latin typeface="Times New Roman" panose="02020603050405020304" pitchFamily="18" charset="0"/>
                <a:cs typeface="Times New Roman" panose="02020603050405020304" pitchFamily="18" charset="0"/>
              </a:rPr>
              <a:t>13 voices across 7 languages</a:t>
            </a:r>
            <a:r>
              <a:rPr lang="en-US" altLang="zh-CN" sz="2200" dirty="0">
                <a:latin typeface="Times New Roman" panose="02020603050405020304" pitchFamily="18" charset="0"/>
                <a:cs typeface="Times New Roman" panose="02020603050405020304" pitchFamily="18" charset="0"/>
              </a:rPr>
              <a:t>. Select voices now offer Expressive Synthesis and Voice Transformation features.</a:t>
            </a:r>
            <a:endParaRPr lang="zh-CN" altLang="en-US" sz="2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16</a:t>
            </a:fld>
            <a:endParaRPr lang="en-US" dirty="0"/>
          </a:p>
        </p:txBody>
      </p:sp>
      <p:sp>
        <p:nvSpPr>
          <p:cNvPr id="5" name="标题 1"/>
          <p:cNvSpPr>
            <a:spLocks noGrp="1"/>
          </p:cNvSpPr>
          <p:nvPr>
            <p:ph type="title"/>
          </p:nvPr>
        </p:nvSpPr>
        <p:spPr>
          <a:xfrm>
            <a:off x="1187623" y="485775"/>
            <a:ext cx="7632849" cy="1143000"/>
          </a:xfrm>
        </p:spPr>
        <p:txBody>
          <a:bodyPr>
            <a:normAutofit/>
          </a:bodyPr>
          <a:lstStyle/>
          <a:p>
            <a:r>
              <a:rPr lang="fr-FR" altLang="zh-CN" dirty="0" smtClean="0">
                <a:latin typeface="Times New Roman" panose="02020603050405020304" pitchFamily="18" charset="0"/>
                <a:cs typeface="Times New Roman" panose="02020603050405020304" pitchFamily="18" charset="0"/>
              </a:rPr>
              <a:t>4. IBM Watson: </a:t>
            </a:r>
            <a:r>
              <a:rPr lang="en-US" altLang="zh-CN" dirty="0">
                <a:latin typeface="Times New Roman" panose="02020603050405020304" pitchFamily="18" charset="0"/>
                <a:cs typeface="Times New Roman" panose="02020603050405020304" pitchFamily="18" charset="0"/>
              </a:rPr>
              <a:t>Text to Speech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469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17</a:t>
            </a:fld>
            <a:endParaRPr lang="en-US" dirty="0"/>
          </a:p>
        </p:txBody>
      </p:sp>
      <p:sp>
        <p:nvSpPr>
          <p:cNvPr id="5" name="标题 1"/>
          <p:cNvSpPr>
            <a:spLocks noGrp="1"/>
          </p:cNvSpPr>
          <p:nvPr>
            <p:ph type="title"/>
          </p:nvPr>
        </p:nvSpPr>
        <p:spPr>
          <a:xfrm>
            <a:off x="1187623" y="485775"/>
            <a:ext cx="7632849" cy="1143000"/>
          </a:xfrm>
        </p:spPr>
        <p:txBody>
          <a:bodyPr>
            <a:normAutofit/>
          </a:bodyPr>
          <a:lstStyle/>
          <a:p>
            <a:r>
              <a:rPr lang="fr-FR" altLang="zh-CN" dirty="0" smtClean="0">
                <a:latin typeface="Times New Roman" panose="02020603050405020304" pitchFamily="18" charset="0"/>
                <a:cs typeface="Times New Roman" panose="02020603050405020304" pitchFamily="18" charset="0"/>
              </a:rPr>
              <a:t>4. IBM Watson: </a:t>
            </a:r>
            <a:r>
              <a:rPr lang="en-US" altLang="zh-CN" dirty="0">
                <a:latin typeface="Times New Roman" panose="02020603050405020304" pitchFamily="18" charset="0"/>
                <a:cs typeface="Times New Roman" panose="02020603050405020304" pitchFamily="18" charset="0"/>
              </a:rPr>
              <a:t>Text to Speech</a:t>
            </a:r>
            <a:endParaRPr lang="zh-CN" altLang="en-US" dirty="0">
              <a:latin typeface="Times New Roman" panose="02020603050405020304" pitchFamily="18" charset="0"/>
              <a:cs typeface="Times New Roman" panose="02020603050405020304" pitchFamily="18" charset="0"/>
            </a:endParaRPr>
          </a:p>
        </p:txBody>
      </p:sp>
      <p:sp>
        <p:nvSpPr>
          <p:cNvPr id="6" name="内容占位符 2"/>
          <p:cNvSpPr txBox="1">
            <a:spLocks/>
          </p:cNvSpPr>
          <p:nvPr/>
        </p:nvSpPr>
        <p:spPr bwMode="auto">
          <a:xfrm>
            <a:off x="990600" y="1626507"/>
            <a:ext cx="3428999"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C85300"/>
              </a:buClr>
              <a:buSzPct val="8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spcBef>
                <a:spcPts val="600"/>
              </a:spcBef>
              <a:buFont typeface="Wingdings" pitchFamily="2" charset="2"/>
              <a:buNone/>
            </a:pPr>
            <a:r>
              <a:rPr lang="en-US" altLang="zh-CN" sz="1500" kern="0" dirty="0" smtClean="0">
                <a:latin typeface="Times New Roman" panose="02020603050405020304" pitchFamily="18" charset="0"/>
                <a:cs typeface="Times New Roman" panose="02020603050405020304" pitchFamily="18" charset="0"/>
              </a:rPr>
              <a:t>The university experience must tell women that their brain power is valued, and not just that, but that they belong among the leadership of the university itself. And so importantly, right now, the experience must make it clear that the safety of women, minorities, and anyone who may be vulnerable is a right and not a privilege. A right that will be respected by a community that believes and supports survivors. And that recognizes that when one person's safety is violated, everyone feels that their own safety is violated. A university should be a place of refuge that takes action against all forms of violence. That's why we believe that students should leave university believing in, striving for, and expecting societies of true equality. Societies of true equality in every sense, and that universities have the power to be a vital catalyst for that change.</a:t>
            </a:r>
            <a:endParaRPr lang="en-US" altLang="zh-CN" sz="1500" kern="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6"/>
          <a:stretch>
            <a:fillRect/>
          </a:stretch>
        </p:blipFill>
        <p:spPr>
          <a:xfrm>
            <a:off x="4586291" y="1757399"/>
            <a:ext cx="4147881" cy="2346741"/>
          </a:xfrm>
          <a:prstGeom prst="rect">
            <a:avLst/>
          </a:prstGeom>
        </p:spPr>
      </p:pic>
      <p:pic>
        <p:nvPicPr>
          <p:cNvPr id="2" name="transcrip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83297" y="4953000"/>
            <a:ext cx="1133635" cy="1133635"/>
          </a:xfrm>
          <a:prstGeom prst="rect">
            <a:avLst/>
          </a:prstGeom>
        </p:spPr>
      </p:pic>
      <p:pic>
        <p:nvPicPr>
          <p:cNvPr id="8" name="transcript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16769" y="4974771"/>
            <a:ext cx="1247165" cy="1247165"/>
          </a:xfrm>
          <a:prstGeom prst="rect">
            <a:avLst/>
          </a:prstGeom>
        </p:spPr>
      </p:pic>
      <p:sp>
        <p:nvSpPr>
          <p:cNvPr id="9" name="文本框 8"/>
          <p:cNvSpPr txBox="1"/>
          <p:nvPr/>
        </p:nvSpPr>
        <p:spPr>
          <a:xfrm>
            <a:off x="4450431" y="6246449"/>
            <a:ext cx="2209800" cy="430887"/>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American English</a:t>
            </a:r>
            <a:endParaRPr lang="zh-CN" altLang="en-US" sz="22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464628" y="4476233"/>
            <a:ext cx="4149587" cy="430887"/>
          </a:xfrm>
          <a:prstGeom prst="rect">
            <a:avLst/>
          </a:prstGeom>
          <a:noFill/>
        </p:spPr>
        <p:txBody>
          <a:bodyPr wrap="square" rtlCol="0">
            <a:spAutoFit/>
          </a:bodyPr>
          <a:lstStyle/>
          <a:p>
            <a:r>
              <a:rPr lang="en-US" altLang="zh-CN" sz="2200" b="1" dirty="0">
                <a:solidFill>
                  <a:srgbClr val="FF0000"/>
                </a:solidFill>
                <a:latin typeface="Times New Roman" panose="02020603050405020304" pitchFamily="18" charset="0"/>
                <a:cs typeface="Times New Roman" panose="02020603050405020304" pitchFamily="18" charset="0"/>
              </a:rPr>
              <a:t>English with a German </a:t>
            </a:r>
            <a:r>
              <a:rPr lang="en-US" altLang="zh-CN" sz="2200" b="1" dirty="0" smtClean="0">
                <a:solidFill>
                  <a:srgbClr val="FF0000"/>
                </a:solidFill>
                <a:latin typeface="Times New Roman" panose="02020603050405020304" pitchFamily="18" charset="0"/>
                <a:cs typeface="Times New Roman" panose="02020603050405020304" pitchFamily="18" charset="0"/>
              </a:rPr>
              <a:t>accent</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25843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2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2219"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smtClean="0">
                <a:latin typeface="Times New Roman" panose="02020603050405020304" pitchFamily="18" charset="0"/>
                <a:cs typeface="Times New Roman" panose="02020603050405020304" pitchFamily="18" charset="0"/>
              </a:rPr>
              <a:t>5. </a:t>
            </a:r>
            <a:r>
              <a:rPr lang="fr-FR" altLang="zh-CN" dirty="0">
                <a:latin typeface="Times New Roman" panose="02020603050405020304" pitchFamily="18" charset="0"/>
                <a:cs typeface="Times New Roman" panose="02020603050405020304" pitchFamily="18" charset="0"/>
              </a:rPr>
              <a:t>IBM Watson: </a:t>
            </a:r>
            <a:r>
              <a:rPr lang="en-US" altLang="zh-CN" dirty="0">
                <a:latin typeface="Times New Roman" panose="02020603050405020304" pitchFamily="18" charset="0"/>
                <a:cs typeface="Times New Roman" panose="02020603050405020304" pitchFamily="18" charset="0"/>
              </a:rPr>
              <a:t>Visual Recognition</a:t>
            </a:r>
            <a:endParaRPr lang="zh-CN" altLang="en-US" dirty="0"/>
          </a:p>
        </p:txBody>
      </p:sp>
      <p:sp>
        <p:nvSpPr>
          <p:cNvPr id="3" name="内容占位符 2"/>
          <p:cNvSpPr>
            <a:spLocks noGrp="1"/>
          </p:cNvSpPr>
          <p:nvPr>
            <p:ph idx="1"/>
          </p:nvPr>
        </p:nvSpPr>
        <p:spPr/>
        <p:txBody>
          <a:bodyPr/>
          <a:lstStyle/>
          <a:p>
            <a:pPr marL="0" indent="0" algn="just">
              <a:lnSpc>
                <a:spcPct val="125000"/>
              </a:lnSpc>
              <a:spcBef>
                <a:spcPts val="600"/>
              </a:spcBef>
              <a:spcAft>
                <a:spcPts val="600"/>
              </a:spcAft>
              <a:buNone/>
            </a:pPr>
            <a:r>
              <a:rPr lang="en-US" altLang="zh-CN" dirty="0">
                <a:latin typeface="Times New Roman" panose="02020603050405020304" pitchFamily="18" charset="0"/>
                <a:cs typeface="Times New Roman" panose="02020603050405020304" pitchFamily="18" charset="0"/>
              </a:rPr>
              <a:t>Address: </a:t>
            </a:r>
            <a:r>
              <a:rPr lang="en-US" altLang="zh-CN" sz="1600" u="sng" dirty="0">
                <a:latin typeface="Times New Roman" panose="02020603050405020304" pitchFamily="18" charset="0"/>
                <a:cs typeface="Times New Roman" panose="02020603050405020304" pitchFamily="18" charset="0"/>
                <a:hlinkClick r:id="rId2"/>
              </a:rPr>
              <a:t>https://www.ibm.com/watson/services/visual-recognition/demo/#demo </a:t>
            </a:r>
            <a:endParaRPr lang="en-US" altLang="zh-CN" sz="1600" dirty="0" smtClean="0">
              <a:latin typeface="Times New Roman" panose="02020603050405020304" pitchFamily="18" charset="0"/>
              <a:cs typeface="Times New Roman" panose="02020603050405020304" pitchFamily="18" charset="0"/>
            </a:endParaRPr>
          </a:p>
          <a:p>
            <a:pPr marL="0" indent="457200" algn="just">
              <a:lnSpc>
                <a:spcPct val="125000"/>
              </a:lnSpc>
              <a:spcBef>
                <a:spcPts val="600"/>
              </a:spcBef>
              <a:spcAft>
                <a:spcPts val="600"/>
              </a:spcAft>
              <a:buNone/>
            </a:pPr>
            <a:r>
              <a:rPr lang="en-US" altLang="zh-CN" dirty="0">
                <a:latin typeface="Times New Roman" panose="02020603050405020304" pitchFamily="18" charset="0"/>
                <a:cs typeface="Times New Roman" panose="02020603050405020304" pitchFamily="18" charset="0"/>
              </a:rPr>
              <a:t>Visual Recognition </a:t>
            </a:r>
            <a:r>
              <a:rPr lang="en-US" altLang="zh-CN" dirty="0">
                <a:solidFill>
                  <a:srgbClr val="FF0000"/>
                </a:solidFill>
                <a:latin typeface="Times New Roman" panose="02020603050405020304" pitchFamily="18" charset="0"/>
                <a:cs typeface="Times New Roman" panose="02020603050405020304" pitchFamily="18" charset="0"/>
              </a:rPr>
              <a:t>understands the contents of images</a:t>
            </a:r>
            <a:r>
              <a:rPr lang="en-US" altLang="zh-CN" dirty="0">
                <a:latin typeface="Times New Roman" panose="02020603050405020304" pitchFamily="18" charset="0"/>
                <a:cs typeface="Times New Roman" panose="02020603050405020304" pitchFamily="18" charset="0"/>
              </a:rPr>
              <a:t>. Analyze images for scenes, objects, faces, colors, food, text, explicit content and other subjects that can give you insights into your visual content.</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18</a:t>
            </a:fld>
            <a:endParaRPr lang="en-US" dirty="0"/>
          </a:p>
        </p:txBody>
      </p:sp>
      <p:pic>
        <p:nvPicPr>
          <p:cNvPr id="5" name="图片 4"/>
          <p:cNvPicPr>
            <a:picLocks noChangeAspect="1"/>
          </p:cNvPicPr>
          <p:nvPr/>
        </p:nvPicPr>
        <p:blipFill rotWithShape="1">
          <a:blip r:embed="rId3"/>
          <a:srcRect l="9892" r="6812"/>
          <a:stretch/>
        </p:blipFill>
        <p:spPr>
          <a:xfrm>
            <a:off x="1981200" y="4674897"/>
            <a:ext cx="1568623" cy="1499179"/>
          </a:xfrm>
          <a:prstGeom prst="rect">
            <a:avLst/>
          </a:prstGeom>
        </p:spPr>
      </p:pic>
      <p:pic>
        <p:nvPicPr>
          <p:cNvPr id="6" name="图片 5"/>
          <p:cNvPicPr>
            <a:picLocks noChangeAspect="1"/>
          </p:cNvPicPr>
          <p:nvPr/>
        </p:nvPicPr>
        <p:blipFill>
          <a:blip r:embed="rId4"/>
          <a:stretch>
            <a:fillRect/>
          </a:stretch>
        </p:blipFill>
        <p:spPr>
          <a:xfrm>
            <a:off x="4648200" y="4114800"/>
            <a:ext cx="3695700" cy="2619375"/>
          </a:xfrm>
          <a:prstGeom prst="rect">
            <a:avLst/>
          </a:prstGeom>
        </p:spPr>
      </p:pic>
      <p:sp>
        <p:nvSpPr>
          <p:cNvPr id="7" name="右箭头 6"/>
          <p:cNvSpPr/>
          <p:nvPr/>
        </p:nvSpPr>
        <p:spPr>
          <a:xfrm>
            <a:off x="3733800" y="5424487"/>
            <a:ext cx="685800" cy="311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662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5. IBM Watson: </a:t>
            </a:r>
            <a:r>
              <a:rPr lang="en-US" altLang="zh-CN" dirty="0">
                <a:latin typeface="Times New Roman" panose="02020603050405020304" pitchFamily="18" charset="0"/>
                <a:cs typeface="Times New Roman" panose="02020603050405020304" pitchFamily="18" charset="0"/>
              </a:rPr>
              <a:t>Visual Recognition</a:t>
            </a:r>
            <a:endParaRPr lang="zh-CN" altLang="en-US" dirty="0"/>
          </a:p>
        </p:txBody>
      </p:sp>
      <p:sp>
        <p:nvSpPr>
          <p:cNvPr id="3" name="内容占位符 2"/>
          <p:cNvSpPr>
            <a:spLocks noGrp="1"/>
          </p:cNvSpPr>
          <p:nvPr>
            <p:ph idx="1"/>
          </p:nvPr>
        </p:nvSpPr>
        <p:spPr>
          <a:xfrm>
            <a:off x="914400" y="4415405"/>
            <a:ext cx="2610521" cy="1893888"/>
          </a:xfrm>
        </p:spPr>
        <p:txBody>
          <a:bodyPr>
            <a:normAutofit/>
          </a:bodyPr>
          <a:lstStyle/>
          <a:p>
            <a:pPr marL="0" indent="0">
              <a:buNone/>
            </a:pPr>
            <a:r>
              <a:rPr lang="en-US" altLang="zh-CN" sz="2200" dirty="0" smtClean="0">
                <a:latin typeface="Times New Roman" panose="02020603050405020304" pitchFamily="18" charset="0"/>
                <a:cs typeface="Times New Roman" panose="02020603050405020304" pitchFamily="18" charset="0"/>
              </a:rPr>
              <a:t>Recipe </a:t>
            </a:r>
            <a:r>
              <a:rPr lang="en-US" altLang="zh-CN" sz="2200" dirty="0">
                <a:latin typeface="Times New Roman" panose="02020603050405020304" pitchFamily="18" charset="0"/>
                <a:cs typeface="Times New Roman" panose="02020603050405020304" pitchFamily="18" charset="0"/>
              </a:rPr>
              <a:t>of Scrambled </a:t>
            </a:r>
            <a:r>
              <a:rPr lang="en-US" altLang="zh-CN" sz="2200" dirty="0" smtClean="0">
                <a:latin typeface="Times New Roman" panose="02020603050405020304" pitchFamily="18" charset="0"/>
                <a:cs typeface="Times New Roman" panose="02020603050405020304" pitchFamily="18" charset="0"/>
              </a:rPr>
              <a:t>Eggs </a:t>
            </a:r>
            <a:r>
              <a:rPr lang="en-US" altLang="zh-CN" sz="2200" dirty="0">
                <a:latin typeface="Times New Roman" panose="02020603050405020304" pitchFamily="18" charset="0"/>
                <a:cs typeface="Times New Roman" panose="02020603050405020304" pitchFamily="18" charset="0"/>
              </a:rPr>
              <a:t>with </a:t>
            </a:r>
            <a:r>
              <a:rPr lang="en-US" altLang="zh-CN" sz="2200" dirty="0" smtClean="0">
                <a:latin typeface="Times New Roman" panose="02020603050405020304" pitchFamily="18" charset="0"/>
                <a:cs typeface="Times New Roman" panose="02020603050405020304" pitchFamily="18" charset="0"/>
              </a:rPr>
              <a:t>Tomatoes</a:t>
            </a:r>
            <a:endParaRPr lang="zh-CN" altLang="en-US" sz="2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19</a:t>
            </a:fld>
            <a:endParaRPr lang="en-US" dirty="0"/>
          </a:p>
        </p:txBody>
      </p:sp>
      <p:grpSp>
        <p:nvGrpSpPr>
          <p:cNvPr id="5" name="组合 4"/>
          <p:cNvGrpSpPr/>
          <p:nvPr/>
        </p:nvGrpSpPr>
        <p:grpSpPr>
          <a:xfrm>
            <a:off x="914400" y="1628775"/>
            <a:ext cx="8610600" cy="5041164"/>
            <a:chOff x="914400" y="1628775"/>
            <a:chExt cx="8610600" cy="5041164"/>
          </a:xfrm>
        </p:grpSpPr>
        <p:pic>
          <p:nvPicPr>
            <p:cNvPr id="6" name="图片 5"/>
            <p:cNvPicPr>
              <a:picLocks noChangeAspect="1"/>
            </p:cNvPicPr>
            <p:nvPr/>
          </p:nvPicPr>
          <p:blipFill rotWithShape="1">
            <a:blip r:embed="rId3"/>
            <a:srcRect l="13329" r="16022"/>
            <a:stretch/>
          </p:blipFill>
          <p:spPr>
            <a:xfrm>
              <a:off x="914400" y="1639661"/>
              <a:ext cx="2590800" cy="2533650"/>
            </a:xfrm>
            <a:prstGeom prst="rect">
              <a:avLst/>
            </a:prstGeom>
          </p:spPr>
        </p:pic>
        <p:pic>
          <p:nvPicPr>
            <p:cNvPr id="7" name="图片 6"/>
            <p:cNvPicPr>
              <a:picLocks noChangeAspect="1"/>
            </p:cNvPicPr>
            <p:nvPr/>
          </p:nvPicPr>
          <p:blipFill>
            <a:blip r:embed="rId4"/>
            <a:stretch>
              <a:fillRect/>
            </a:stretch>
          </p:blipFill>
          <p:spPr>
            <a:xfrm>
              <a:off x="3524921" y="1628775"/>
              <a:ext cx="2822282" cy="3722688"/>
            </a:xfrm>
            <a:prstGeom prst="rect">
              <a:avLst/>
            </a:prstGeom>
          </p:spPr>
        </p:pic>
        <p:pic>
          <p:nvPicPr>
            <p:cNvPr id="8" name="图片 7"/>
            <p:cNvPicPr>
              <a:picLocks noChangeAspect="1"/>
            </p:cNvPicPr>
            <p:nvPr/>
          </p:nvPicPr>
          <p:blipFill>
            <a:blip r:embed="rId5"/>
            <a:stretch>
              <a:fillRect/>
            </a:stretch>
          </p:blipFill>
          <p:spPr>
            <a:xfrm>
              <a:off x="6332689" y="3244321"/>
              <a:ext cx="2729157" cy="3425618"/>
            </a:xfrm>
            <a:prstGeom prst="rect">
              <a:avLst/>
            </a:prstGeom>
          </p:spPr>
        </p:pic>
        <p:sp>
          <p:nvSpPr>
            <p:cNvPr id="9" name="椭圆 8"/>
            <p:cNvSpPr/>
            <p:nvPr/>
          </p:nvSpPr>
          <p:spPr>
            <a:xfrm>
              <a:off x="6135442" y="4173311"/>
              <a:ext cx="3389558" cy="2135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8695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9" name="Group 7"/>
          <p:cNvGrpSpPr>
            <a:grpSpLocks/>
          </p:cNvGrpSpPr>
          <p:nvPr/>
        </p:nvGrpSpPr>
        <p:grpSpPr bwMode="auto">
          <a:xfrm>
            <a:off x="6406708" y="3210610"/>
            <a:ext cx="1954805" cy="960415"/>
            <a:chOff x="5537240" y="3910388"/>
            <a:chExt cx="2768707" cy="1836294"/>
          </a:xfrm>
        </p:grpSpPr>
        <p:grpSp>
          <p:nvGrpSpPr>
            <p:cNvPr id="70699" name="Group 12"/>
            <p:cNvGrpSpPr>
              <a:grpSpLocks/>
            </p:cNvGrpSpPr>
            <p:nvPr/>
          </p:nvGrpSpPr>
          <p:grpSpPr bwMode="auto">
            <a:xfrm>
              <a:off x="5537240" y="3910388"/>
              <a:ext cx="2768707" cy="1836294"/>
              <a:chOff x="208649" y="3922942"/>
              <a:chExt cx="2768707" cy="1836294"/>
            </a:xfrm>
          </p:grpSpPr>
          <p:sp>
            <p:nvSpPr>
              <p:cNvPr id="14" name="Rounded Rectangle 13"/>
              <p:cNvSpPr/>
              <p:nvPr/>
            </p:nvSpPr>
            <p:spPr bwMode="auto">
              <a:xfrm>
                <a:off x="251521" y="3922942"/>
                <a:ext cx="2592288" cy="1836294"/>
              </a:xfrm>
              <a:prstGeom prst="roundRect">
                <a:avLst>
                  <a:gd name="adj" fmla="val 5295"/>
                </a:avLst>
              </a:prstGeom>
              <a:solidFill>
                <a:schemeClr val="bg1">
                  <a:lumMod val="85000"/>
                </a:schemeClr>
              </a:solidFill>
              <a:scene3d>
                <a:camera prst="orthographicFront"/>
                <a:lightRig rig="threePt" dir="t"/>
              </a:scene3d>
              <a:sp3d>
                <a:bevelT w="127000" h="127000"/>
                <a:bevelB w="127000" h="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i="0">
                  <a:solidFill>
                    <a:prstClr val="white"/>
                  </a:solidFill>
                </a:endParaRPr>
              </a:p>
            </p:txBody>
          </p:sp>
          <p:grpSp>
            <p:nvGrpSpPr>
              <p:cNvPr id="70706" name="Group 14"/>
              <p:cNvGrpSpPr>
                <a:grpSpLocks/>
              </p:cNvGrpSpPr>
              <p:nvPr/>
            </p:nvGrpSpPr>
            <p:grpSpPr bwMode="auto">
              <a:xfrm>
                <a:off x="208649" y="4850554"/>
                <a:ext cx="2768707" cy="854157"/>
                <a:chOff x="3160977" y="5824136"/>
                <a:chExt cx="2768707" cy="854157"/>
              </a:xfrm>
            </p:grpSpPr>
            <p:sp>
              <p:nvSpPr>
                <p:cNvPr id="70707" name="Rectangle 17"/>
                <p:cNvSpPr>
                  <a:spLocks noChangeArrowheads="1"/>
                </p:cNvSpPr>
                <p:nvPr/>
              </p:nvSpPr>
              <p:spPr bwMode="auto">
                <a:xfrm>
                  <a:off x="3160977" y="6432072"/>
                  <a:ext cx="27687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2"/>
                    </a:rPr>
                    <a:t>https://www.ibm.com/cloud-computing/bluemix/</a:t>
                  </a:r>
                  <a:r>
                    <a:rPr lang="en-US" altLang="en-US" sz="1000" i="0">
                      <a:solidFill>
                        <a:srgbClr val="000000"/>
                      </a:solidFill>
                      <a:latin typeface="Times New Roman" pitchFamily="18" charset="0"/>
                    </a:rPr>
                    <a:t>  </a:t>
                  </a:r>
                </a:p>
              </p:txBody>
            </p:sp>
            <p:sp>
              <p:nvSpPr>
                <p:cNvPr id="70708" name="TextBox 18"/>
                <p:cNvSpPr txBox="1">
                  <a:spLocks noChangeArrowheads="1"/>
                </p:cNvSpPr>
                <p:nvPr/>
              </p:nvSpPr>
              <p:spPr bwMode="auto">
                <a:xfrm>
                  <a:off x="3190800" y="5824136"/>
                  <a:ext cx="1728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3"/>
                    </a:rPr>
                    <a:t>http://www.ibm.com/watson/</a:t>
                  </a:r>
                  <a:r>
                    <a:rPr lang="en-US" altLang="en-US" sz="1000" i="0">
                      <a:solidFill>
                        <a:srgbClr val="000000"/>
                      </a:solidFill>
                      <a:latin typeface="Times New Roman" pitchFamily="18" charset="0"/>
                    </a:rPr>
                    <a:t>  </a:t>
                  </a:r>
                </a:p>
              </p:txBody>
            </p:sp>
          </p:grpSp>
        </p:grpSp>
        <p:pic>
          <p:nvPicPr>
            <p:cNvPr id="70700" name="Picture 7"/>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9616" y="3984191"/>
              <a:ext cx="894072" cy="86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701" name="Picture 6"/>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3074" y="5067859"/>
              <a:ext cx="1818739" cy="447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702" name="Picture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2734" y="4069246"/>
              <a:ext cx="1305989" cy="63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grpSp>
      <p:grpSp>
        <p:nvGrpSpPr>
          <p:cNvPr id="70660" name="Group 11"/>
          <p:cNvGrpSpPr>
            <a:grpSpLocks/>
          </p:cNvGrpSpPr>
          <p:nvPr/>
        </p:nvGrpSpPr>
        <p:grpSpPr bwMode="auto">
          <a:xfrm>
            <a:off x="4296302" y="5210439"/>
            <a:ext cx="1796761" cy="894007"/>
            <a:chOff x="2674901" y="5006894"/>
            <a:chExt cx="2545170" cy="1709347"/>
          </a:xfrm>
        </p:grpSpPr>
        <p:sp>
          <p:nvSpPr>
            <p:cNvPr id="29" name="Rounded Rectangle 28"/>
            <p:cNvSpPr/>
            <p:nvPr/>
          </p:nvSpPr>
          <p:spPr bwMode="auto">
            <a:xfrm>
              <a:off x="2674901" y="5006894"/>
              <a:ext cx="2545170" cy="1709347"/>
            </a:xfrm>
            <a:prstGeom prst="roundRect">
              <a:avLst>
                <a:gd name="adj" fmla="val 5295"/>
              </a:avLst>
            </a:prstGeom>
            <a:solidFill>
              <a:schemeClr val="bg1">
                <a:lumMod val="85000"/>
              </a:schemeClr>
            </a:solidFill>
            <a:scene3d>
              <a:camera prst="orthographicFront"/>
              <a:lightRig rig="threePt" dir="t"/>
            </a:scene3d>
            <a:sp3d>
              <a:bevelT w="127000" h="127000"/>
              <a:bevelB w="127000" h="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i="0">
                <a:solidFill>
                  <a:prstClr val="white"/>
                </a:solidFill>
              </a:endParaRPr>
            </a:p>
          </p:txBody>
        </p:sp>
        <p:pic>
          <p:nvPicPr>
            <p:cNvPr id="70694" name="Picture 9"/>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1096" y="5106242"/>
              <a:ext cx="1512168" cy="535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695" name="Picture 10"/>
            <p:cNvPicPr>
              <a:picLocks noChangeAspect="1" noChangeArrowheads="1"/>
            </p:cNvPicPr>
            <p:nvPr/>
          </p:nvPicPr>
          <p:blipFill>
            <a:blip r:embed="rId8" cstate="print">
              <a:clrChange>
                <a:clrFrom>
                  <a:srgbClr val="EFF0F1"/>
                </a:clrFrom>
                <a:clrTo>
                  <a:srgbClr val="EFF0F1">
                    <a:alpha val="0"/>
                  </a:srgbClr>
                </a:clrTo>
              </a:clrChange>
              <a:extLst>
                <a:ext uri="{28A0092B-C50C-407E-A947-70E740481C1C}">
                  <a14:useLocalDpi xmlns:a14="http://schemas.microsoft.com/office/drawing/2010/main" val="0"/>
                </a:ext>
              </a:extLst>
            </a:blip>
            <a:srcRect/>
            <a:stretch>
              <a:fillRect/>
            </a:stretch>
          </p:blipFill>
          <p:spPr bwMode="auto">
            <a:xfrm>
              <a:off x="2756930" y="5583281"/>
              <a:ext cx="1851638" cy="432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70696" name="TextBox 29"/>
            <p:cNvSpPr txBox="1">
              <a:spLocks noChangeArrowheads="1"/>
            </p:cNvSpPr>
            <p:nvPr/>
          </p:nvSpPr>
          <p:spPr bwMode="auto">
            <a:xfrm>
              <a:off x="3265500" y="5971840"/>
              <a:ext cx="13301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9"/>
                </a:rPr>
                <a:t>https://deepmind.com/</a:t>
              </a:r>
              <a:r>
                <a:rPr lang="en-US" altLang="en-US" sz="1000" i="0">
                  <a:solidFill>
                    <a:srgbClr val="000000"/>
                  </a:solidFill>
                  <a:latin typeface="Times New Roman" pitchFamily="18" charset="0"/>
                </a:rPr>
                <a:t>   </a:t>
              </a:r>
            </a:p>
          </p:txBody>
        </p:sp>
        <p:pic>
          <p:nvPicPr>
            <p:cNvPr id="70697" name="Picture 11"/>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4195" y="6154793"/>
              <a:ext cx="2263130" cy="307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70698" name="Rectangle 9"/>
            <p:cNvSpPr>
              <a:spLocks noChangeArrowheads="1"/>
            </p:cNvSpPr>
            <p:nvPr/>
          </p:nvSpPr>
          <p:spPr bwMode="auto">
            <a:xfrm>
              <a:off x="3269827" y="6429341"/>
              <a:ext cx="15263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11"/>
                </a:rPr>
                <a:t>https://cloud.google.com/</a:t>
              </a:r>
              <a:r>
                <a:rPr lang="en-US" altLang="en-US" sz="1000" i="0">
                  <a:solidFill>
                    <a:srgbClr val="000000"/>
                  </a:solidFill>
                  <a:latin typeface="Times New Roman" pitchFamily="18" charset="0"/>
                </a:rPr>
                <a:t> </a:t>
              </a:r>
            </a:p>
          </p:txBody>
        </p:sp>
      </p:grpSp>
      <p:sp>
        <p:nvSpPr>
          <p:cNvPr id="21" name="Rectangle 20"/>
          <p:cNvSpPr/>
          <p:nvPr/>
        </p:nvSpPr>
        <p:spPr>
          <a:xfrm>
            <a:off x="4456124" y="4314616"/>
            <a:ext cx="890970" cy="58477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0" hangingPunct="0">
              <a:defRPr/>
            </a:pPr>
            <a:r>
              <a:rPr lang="en-US" sz="3200" b="1" i="0"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VS.</a:t>
            </a:r>
          </a:p>
        </p:txBody>
      </p:sp>
      <p:grpSp>
        <p:nvGrpSpPr>
          <p:cNvPr id="70662" name="Group 2"/>
          <p:cNvGrpSpPr>
            <a:grpSpLocks/>
          </p:cNvGrpSpPr>
          <p:nvPr/>
        </p:nvGrpSpPr>
        <p:grpSpPr bwMode="auto">
          <a:xfrm>
            <a:off x="1345657" y="3028102"/>
            <a:ext cx="1830388" cy="1036118"/>
            <a:chOff x="644525" y="3161998"/>
            <a:chExt cx="2592388" cy="1980861"/>
          </a:xfrm>
        </p:grpSpPr>
        <p:grpSp>
          <p:nvGrpSpPr>
            <p:cNvPr id="70681" name="Group 6"/>
            <p:cNvGrpSpPr>
              <a:grpSpLocks/>
            </p:cNvGrpSpPr>
            <p:nvPr/>
          </p:nvGrpSpPr>
          <p:grpSpPr bwMode="auto">
            <a:xfrm>
              <a:off x="644525" y="3161998"/>
              <a:ext cx="2592388" cy="1980861"/>
              <a:chOff x="323528" y="3917868"/>
              <a:chExt cx="2592288" cy="1980380"/>
            </a:xfrm>
          </p:grpSpPr>
          <p:sp>
            <p:nvSpPr>
              <p:cNvPr id="11" name="Rounded Rectangle 10"/>
              <p:cNvSpPr/>
              <p:nvPr/>
            </p:nvSpPr>
            <p:spPr bwMode="auto">
              <a:xfrm>
                <a:off x="333549" y="3922942"/>
                <a:ext cx="2510259" cy="1975306"/>
              </a:xfrm>
              <a:prstGeom prst="roundRect">
                <a:avLst>
                  <a:gd name="adj" fmla="val 5295"/>
                </a:avLst>
              </a:prstGeom>
              <a:solidFill>
                <a:schemeClr val="bg1">
                  <a:lumMod val="85000"/>
                </a:schemeClr>
              </a:solidFill>
              <a:scene3d>
                <a:camera prst="orthographicFront"/>
                <a:lightRig rig="threePt" dir="t"/>
              </a:scene3d>
              <a:sp3d>
                <a:bevelT w="127000" h="127000"/>
                <a:bevelB w="127000" h="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i="0">
                  <a:solidFill>
                    <a:prstClr val="white"/>
                  </a:solidFill>
                </a:endParaRPr>
              </a:p>
            </p:txBody>
          </p:sp>
          <p:grpSp>
            <p:nvGrpSpPr>
              <p:cNvPr id="70686" name="Group 5"/>
              <p:cNvGrpSpPr>
                <a:grpSpLocks/>
              </p:cNvGrpSpPr>
              <p:nvPr/>
            </p:nvGrpSpPr>
            <p:grpSpPr bwMode="auto">
              <a:xfrm>
                <a:off x="323528" y="3917868"/>
                <a:ext cx="2592288" cy="1907317"/>
                <a:chOff x="3275856" y="4891450"/>
                <a:chExt cx="2592288" cy="1907317"/>
              </a:xfrm>
            </p:grpSpPr>
            <p:pic>
              <p:nvPicPr>
                <p:cNvPr id="70687" name="Picture 4"/>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7840" y="4891450"/>
                  <a:ext cx="2442939" cy="744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688" name="Picture 5"/>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7040" y="5915497"/>
                  <a:ext cx="21336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70689" name="Rectangle 3"/>
                <p:cNvSpPr>
                  <a:spLocks noChangeArrowheads="1"/>
                </p:cNvSpPr>
                <p:nvPr/>
              </p:nvSpPr>
              <p:spPr bwMode="auto">
                <a:xfrm>
                  <a:off x="3288564" y="6552546"/>
                  <a:ext cx="2145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14"/>
                    </a:rPr>
                    <a:t>https://staging.www.projectoxford.ai/</a:t>
                  </a:r>
                  <a:r>
                    <a:rPr lang="en-US" altLang="en-US" sz="1000" i="0">
                      <a:solidFill>
                        <a:srgbClr val="000000"/>
                      </a:solidFill>
                      <a:latin typeface="Times New Roman" pitchFamily="18" charset="0"/>
                    </a:rPr>
                    <a:t> </a:t>
                  </a:r>
                </a:p>
              </p:txBody>
            </p:sp>
            <p:sp>
              <p:nvSpPr>
                <p:cNvPr id="70690" name="TextBox 4"/>
                <p:cNvSpPr txBox="1">
                  <a:spLocks noChangeArrowheads="1"/>
                </p:cNvSpPr>
                <p:nvPr/>
              </p:nvSpPr>
              <p:spPr bwMode="auto">
                <a:xfrm>
                  <a:off x="3275856" y="5589240"/>
                  <a:ext cx="25922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dirty="0">
                      <a:solidFill>
                        <a:srgbClr val="000000"/>
                      </a:solidFill>
                      <a:latin typeface="Times New Roman" pitchFamily="18" charset="0"/>
                      <a:hlinkClick r:id="rId15"/>
                    </a:rPr>
                    <a:t>https://www.microsoft.com/cognitive-services</a:t>
                  </a:r>
                  <a:r>
                    <a:rPr lang="en-US" altLang="en-US" sz="1000" i="0" dirty="0">
                      <a:solidFill>
                        <a:srgbClr val="000000"/>
                      </a:solidFill>
                      <a:latin typeface="Times New Roman" pitchFamily="18" charset="0"/>
                    </a:rPr>
                    <a:t> </a:t>
                  </a:r>
                </a:p>
              </p:txBody>
            </p:sp>
          </p:grpSp>
        </p:grpSp>
        <p:sp>
          <p:nvSpPr>
            <p:cNvPr id="70682" name="Rectangle 1"/>
            <p:cNvSpPr>
              <a:spLocks noChangeArrowheads="1"/>
            </p:cNvSpPr>
            <p:nvPr/>
          </p:nvSpPr>
          <p:spPr bwMode="auto">
            <a:xfrm>
              <a:off x="653327" y="3999785"/>
              <a:ext cx="1636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16"/>
                </a:rPr>
                <a:t>https://cloud.microsoft.com/</a:t>
              </a:r>
              <a:endParaRPr lang="en-US" altLang="en-US" sz="1000" i="0">
                <a:solidFill>
                  <a:srgbClr val="000000"/>
                </a:solidFill>
                <a:latin typeface="Times New Roman" pitchFamily="18" charset="0"/>
              </a:endParaRPr>
            </a:p>
          </p:txBody>
        </p:sp>
      </p:grpSp>
      <p:grpSp>
        <p:nvGrpSpPr>
          <p:cNvPr id="70663" name="Group 4"/>
          <p:cNvGrpSpPr>
            <a:grpSpLocks/>
          </p:cNvGrpSpPr>
          <p:nvPr/>
        </p:nvGrpSpPr>
        <p:grpSpPr bwMode="auto">
          <a:xfrm>
            <a:off x="6580275" y="4853068"/>
            <a:ext cx="1830387" cy="768664"/>
            <a:chOff x="6257130" y="4911973"/>
            <a:chExt cx="2592188" cy="1469355"/>
          </a:xfrm>
        </p:grpSpPr>
        <p:sp>
          <p:nvSpPr>
            <p:cNvPr id="33" name="Rounded Rectangle 32"/>
            <p:cNvSpPr/>
            <p:nvPr/>
          </p:nvSpPr>
          <p:spPr bwMode="auto">
            <a:xfrm>
              <a:off x="6257130" y="4911973"/>
              <a:ext cx="2592188" cy="1469355"/>
            </a:xfrm>
            <a:prstGeom prst="roundRect">
              <a:avLst>
                <a:gd name="adj" fmla="val 5295"/>
              </a:avLst>
            </a:prstGeom>
            <a:solidFill>
              <a:schemeClr val="bg1">
                <a:lumMod val="85000"/>
              </a:schemeClr>
            </a:solidFill>
            <a:scene3d>
              <a:camera prst="orthographicFront"/>
              <a:lightRig rig="threePt" dir="t"/>
            </a:scene3d>
            <a:sp3d>
              <a:bevelT w="127000" h="127000"/>
              <a:bevelB w="127000" h="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i="0">
                <a:solidFill>
                  <a:prstClr val="white"/>
                </a:solidFill>
              </a:endParaRPr>
            </a:p>
          </p:txBody>
        </p:sp>
        <p:sp>
          <p:nvSpPr>
            <p:cNvPr id="70677" name="Rectangle 3"/>
            <p:cNvSpPr>
              <a:spLocks noChangeArrowheads="1"/>
            </p:cNvSpPr>
            <p:nvPr/>
          </p:nvSpPr>
          <p:spPr bwMode="auto">
            <a:xfrm>
              <a:off x="6338789" y="6099132"/>
              <a:ext cx="24288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000" i="0">
                  <a:solidFill>
                    <a:srgbClr val="000000"/>
                  </a:solidFill>
                  <a:latin typeface="Times New Roman" pitchFamily="18" charset="0"/>
                  <a:hlinkClick r:id="rId17"/>
                </a:rPr>
                <a:t>https://aws.amazon.com/machine-learning/</a:t>
              </a:r>
              <a:r>
                <a:rPr lang="en-US" altLang="en-US" sz="1000" i="0">
                  <a:solidFill>
                    <a:srgbClr val="000000"/>
                  </a:solidFill>
                  <a:latin typeface="Times New Roman" pitchFamily="18" charset="0"/>
                </a:rPr>
                <a:t> </a:t>
              </a:r>
            </a:p>
          </p:txBody>
        </p:sp>
        <p:pic>
          <p:nvPicPr>
            <p:cNvPr id="70678" name="Picture 35"/>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6306" y="5973120"/>
              <a:ext cx="1784185" cy="16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679" name="Picture 36"/>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1411" y="4995807"/>
              <a:ext cx="1797918" cy="599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680" name="Picture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66164" y="5407354"/>
              <a:ext cx="1178108" cy="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grpSp>
      <p:grpSp>
        <p:nvGrpSpPr>
          <p:cNvPr id="70664" name="Group 7"/>
          <p:cNvGrpSpPr>
            <a:grpSpLocks/>
          </p:cNvGrpSpPr>
          <p:nvPr/>
        </p:nvGrpSpPr>
        <p:grpSpPr bwMode="auto">
          <a:xfrm>
            <a:off x="1710541" y="4632009"/>
            <a:ext cx="1830388" cy="1128093"/>
            <a:chOff x="235094" y="4653136"/>
            <a:chExt cx="2592188" cy="2157576"/>
          </a:xfrm>
        </p:grpSpPr>
        <p:sp>
          <p:nvSpPr>
            <p:cNvPr id="39" name="Rounded Rectangle 38"/>
            <p:cNvSpPr/>
            <p:nvPr/>
          </p:nvSpPr>
          <p:spPr bwMode="auto">
            <a:xfrm>
              <a:off x="235094" y="4653136"/>
              <a:ext cx="2592188" cy="2157576"/>
            </a:xfrm>
            <a:prstGeom prst="roundRect">
              <a:avLst>
                <a:gd name="adj" fmla="val 5295"/>
              </a:avLst>
            </a:prstGeom>
            <a:solidFill>
              <a:schemeClr val="bg1">
                <a:lumMod val="85000"/>
              </a:schemeClr>
            </a:solidFill>
            <a:scene3d>
              <a:camera prst="orthographicFront"/>
              <a:lightRig rig="threePt" dir="t"/>
            </a:scene3d>
            <a:sp3d>
              <a:bevelT w="127000" h="127000"/>
              <a:bevelB w="127000" h="1270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2000" i="0">
                <a:solidFill>
                  <a:prstClr val="white"/>
                </a:solidFill>
              </a:endParaRPr>
            </a:p>
          </p:txBody>
        </p:sp>
        <p:pic>
          <p:nvPicPr>
            <p:cNvPr id="70670" name="Picture 37"/>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66837" y="5646650"/>
              <a:ext cx="1868540" cy="834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6" name="Rectangle 5"/>
            <p:cNvSpPr/>
            <p:nvPr/>
          </p:nvSpPr>
          <p:spPr>
            <a:xfrm>
              <a:off x="575192" y="5339732"/>
              <a:ext cx="1860186" cy="307777"/>
            </a:xfrm>
            <a:prstGeom prst="rect">
              <a:avLst/>
            </a:prstGeom>
            <a:solidFill>
              <a:srgbClr val="0070C0"/>
            </a:solidFill>
          </p:spPr>
          <p:txBody>
            <a:bodyPr>
              <a:spAutoFit/>
              <a:scene3d>
                <a:camera prst="orthographicFront"/>
                <a:lightRig rig="soft" dir="t">
                  <a:rot lat="0" lon="0" rev="10800000"/>
                </a:lightRig>
              </a:scene3d>
              <a:sp3d>
                <a:bevelT w="27940" h="12700"/>
                <a:contourClr>
                  <a:srgbClr val="DDDDDD"/>
                </a:contourClr>
              </a:sp3d>
            </a:bodyPr>
            <a:lstStyle/>
            <a:p>
              <a:pPr algn="ctr" eaLnBrk="0" hangingPunct="0">
                <a:defRPr/>
              </a:pPr>
              <a:r>
                <a:rPr lang="en-US" sz="1400" b="1" i="0" spc="150" dirty="0">
                  <a:ln w="11430"/>
                  <a:solidFill>
                    <a:srgbClr val="F8F8F8"/>
                  </a:solidFill>
                  <a:effectLst>
                    <a:outerShdw blurRad="25400" algn="tl" rotWithShape="0">
                      <a:srgbClr val="000000">
                        <a:alpha val="43000"/>
                      </a:srgbClr>
                    </a:outerShdw>
                  </a:effectLst>
                </a:rPr>
                <a:t>FBLearner Flow</a:t>
              </a:r>
            </a:p>
          </p:txBody>
        </p:sp>
        <p:sp>
          <p:nvSpPr>
            <p:cNvPr id="70672" name="TextBox 6"/>
            <p:cNvSpPr txBox="1">
              <a:spLocks noChangeArrowheads="1"/>
            </p:cNvSpPr>
            <p:nvPr/>
          </p:nvSpPr>
          <p:spPr bwMode="auto">
            <a:xfrm>
              <a:off x="341678" y="6433914"/>
              <a:ext cx="2376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800" i="0">
                  <a:solidFill>
                    <a:srgbClr val="000000"/>
                  </a:solidFill>
                  <a:latin typeface="Times New Roman" pitchFamily="18" charset="0"/>
                  <a:hlinkClick r:id="rId22"/>
                </a:rPr>
                <a:t>https://code.facebook.com/posts/1072626246134461/introducing-fblearner-flow-facebook-s-ai-backbone</a:t>
              </a:r>
              <a:r>
                <a:rPr lang="en-US" altLang="en-US" sz="1000" i="0">
                  <a:solidFill>
                    <a:srgbClr val="000000"/>
                  </a:solidFill>
                  <a:latin typeface="Times New Roman" pitchFamily="18" charset="0"/>
                  <a:hlinkClick r:id="rId22"/>
                </a:rPr>
                <a:t>/</a:t>
              </a:r>
              <a:r>
                <a:rPr lang="en-US" altLang="en-US" sz="1000" i="0">
                  <a:solidFill>
                    <a:srgbClr val="000000"/>
                  </a:solidFill>
                  <a:latin typeface="Times New Roman" pitchFamily="18" charset="0"/>
                </a:rPr>
                <a:t> </a:t>
              </a:r>
            </a:p>
          </p:txBody>
        </p:sp>
        <p:pic>
          <p:nvPicPr>
            <p:cNvPr id="70673" name="Picture 38"/>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6837" y="4711481"/>
              <a:ext cx="1868540" cy="62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grpSp>
      <p:pic>
        <p:nvPicPr>
          <p:cNvPr id="70665" name="Picture 39"/>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11088" y="3385292"/>
            <a:ext cx="1757531" cy="785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pic>
        <p:nvPicPr>
          <p:cNvPr id="70666" name="Picture 40"/>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768332" y="1948493"/>
            <a:ext cx="2207002" cy="116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42" name="标题 1"/>
          <p:cNvSpPr>
            <a:spLocks noGrp="1"/>
          </p:cNvSpPr>
          <p:nvPr>
            <p:ph type="title"/>
          </p:nvPr>
        </p:nvSpPr>
        <p:spPr>
          <a:xfrm>
            <a:off x="1085185" y="471132"/>
            <a:ext cx="7632849" cy="1143000"/>
          </a:xfrm>
        </p:spPr>
        <p:txBody>
          <a:bodyPr>
            <a:normAutofit/>
          </a:bodyPr>
          <a:lstStyle/>
          <a:p>
            <a:r>
              <a:rPr lang="en-US" altLang="zh-CN" dirty="0"/>
              <a:t>Cognitive Services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149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a:latin typeface="Times New Roman" panose="02020603050405020304" pitchFamily="18" charset="0"/>
                <a:cs typeface="Times New Roman" panose="02020603050405020304" pitchFamily="18" charset="0"/>
              </a:rPr>
              <a:t>5. IBM Watson: </a:t>
            </a:r>
            <a:r>
              <a:rPr lang="en-US" altLang="zh-CN" dirty="0">
                <a:latin typeface="Times New Roman" panose="02020603050405020304" pitchFamily="18" charset="0"/>
                <a:cs typeface="Times New Roman" panose="02020603050405020304" pitchFamily="18" charset="0"/>
              </a:rPr>
              <a:t>Visual Recognition</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42539CD2-6DAE-4FF3-A212-C677906F8B49}" type="slidenum">
              <a:rPr lang="en-US" smtClean="0"/>
              <a:pPr/>
              <a:t>20</a:t>
            </a:fld>
            <a:endParaRPr lang="en-US" dirty="0"/>
          </a:p>
        </p:txBody>
      </p:sp>
      <p:pic>
        <p:nvPicPr>
          <p:cNvPr id="5" name="图片 4"/>
          <p:cNvPicPr>
            <a:picLocks noChangeAspect="1"/>
          </p:cNvPicPr>
          <p:nvPr/>
        </p:nvPicPr>
        <p:blipFill>
          <a:blip r:embed="rId2"/>
          <a:stretch>
            <a:fillRect/>
          </a:stretch>
        </p:blipFill>
        <p:spPr>
          <a:xfrm>
            <a:off x="1136089" y="1773238"/>
            <a:ext cx="1520046" cy="1452738"/>
          </a:xfrm>
          <a:prstGeom prst="rect">
            <a:avLst/>
          </a:prstGeom>
        </p:spPr>
      </p:pic>
      <p:pic>
        <p:nvPicPr>
          <p:cNvPr id="6" name="图片 5"/>
          <p:cNvPicPr>
            <a:picLocks noChangeAspect="1"/>
          </p:cNvPicPr>
          <p:nvPr/>
        </p:nvPicPr>
        <p:blipFill>
          <a:blip r:embed="rId3"/>
          <a:stretch>
            <a:fillRect/>
          </a:stretch>
        </p:blipFill>
        <p:spPr>
          <a:xfrm>
            <a:off x="5904082" y="2751480"/>
            <a:ext cx="3239918" cy="4092006"/>
          </a:xfrm>
          <a:prstGeom prst="rect">
            <a:avLst/>
          </a:prstGeom>
        </p:spPr>
      </p:pic>
      <p:pic>
        <p:nvPicPr>
          <p:cNvPr id="7" name="图片 6"/>
          <p:cNvPicPr>
            <a:picLocks noChangeAspect="1"/>
          </p:cNvPicPr>
          <p:nvPr/>
        </p:nvPicPr>
        <p:blipFill>
          <a:blip r:embed="rId4"/>
          <a:stretch>
            <a:fillRect/>
          </a:stretch>
        </p:blipFill>
        <p:spPr>
          <a:xfrm>
            <a:off x="2604600" y="1920965"/>
            <a:ext cx="3350975" cy="4938822"/>
          </a:xfrm>
          <a:prstGeom prst="rect">
            <a:avLst/>
          </a:prstGeom>
        </p:spPr>
      </p:pic>
    </p:spTree>
    <p:extLst>
      <p:ext uri="{BB962C8B-B14F-4D97-AF65-F5344CB8AC3E}">
        <p14:creationId xmlns:p14="http://schemas.microsoft.com/office/powerpoint/2010/main" val="349501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marL="0" indent="0" algn="just">
              <a:lnSpc>
                <a:spcPct val="125000"/>
              </a:lnSpc>
              <a:spcBef>
                <a:spcPts val="600"/>
              </a:spcBef>
              <a:spcAft>
                <a:spcPts val="600"/>
              </a:spcAft>
              <a:buNone/>
            </a:pPr>
            <a:r>
              <a:rPr lang="en-US" altLang="zh-CN" dirty="0">
                <a:latin typeface="Times New Roman" panose="02020603050405020304" pitchFamily="18" charset="0"/>
                <a:cs typeface="Times New Roman" panose="02020603050405020304" pitchFamily="18" charset="0"/>
              </a:rPr>
              <a:t>Address: </a:t>
            </a:r>
            <a:r>
              <a:rPr lang="en-US" altLang="zh-CN" sz="1900" u="sng" dirty="0" smtClean="0">
                <a:latin typeface="Times New Roman" panose="02020603050405020304" pitchFamily="18" charset="0"/>
                <a:cs typeface="Times New Roman" panose="02020603050405020304" pitchFamily="18" charset="0"/>
                <a:hlinkClick r:id="rId2"/>
              </a:rPr>
              <a:t>https</a:t>
            </a:r>
            <a:r>
              <a:rPr lang="en-US" altLang="zh-CN" sz="1900" u="sng" dirty="0">
                <a:latin typeface="Times New Roman" panose="02020603050405020304" pitchFamily="18" charset="0"/>
                <a:cs typeface="Times New Roman" panose="02020603050405020304" pitchFamily="18" charset="0"/>
                <a:hlinkClick r:id="rId2"/>
              </a:rPr>
              <a:t>://</a:t>
            </a:r>
            <a:r>
              <a:rPr lang="en-US" altLang="zh-CN" sz="1900" u="sng" dirty="0" smtClean="0">
                <a:latin typeface="Times New Roman" panose="02020603050405020304" pitchFamily="18" charset="0"/>
                <a:cs typeface="Times New Roman" panose="02020603050405020304" pitchFamily="18" charset="0"/>
                <a:hlinkClick r:id="rId2"/>
              </a:rPr>
              <a:t>www.microsoft.com/cognitive-services/en-us/emotion-api</a:t>
            </a:r>
            <a:endParaRPr lang="en-US" altLang="zh-CN" sz="1900" u="sng" dirty="0" smtClean="0">
              <a:latin typeface="Times New Roman" panose="02020603050405020304" pitchFamily="18" charset="0"/>
              <a:cs typeface="Times New Roman" panose="02020603050405020304" pitchFamily="18" charset="0"/>
            </a:endParaRPr>
          </a:p>
          <a:p>
            <a:pPr marL="0" indent="0" algn="just">
              <a:lnSpc>
                <a:spcPct val="125000"/>
              </a:lnSpc>
              <a:spcBef>
                <a:spcPts val="600"/>
              </a:spcBef>
              <a:spcAft>
                <a:spcPts val="600"/>
              </a:spcAft>
              <a:buNone/>
            </a:pPr>
            <a:r>
              <a:rPr lang="en-US" altLang="zh-CN" sz="2600" b="1" dirty="0">
                <a:latin typeface="Times New Roman" panose="02020603050405020304" pitchFamily="18" charset="0"/>
                <a:cs typeface="Times New Roman" panose="02020603050405020304" pitchFamily="18" charset="0"/>
              </a:rPr>
              <a:t>Recognize emotions in </a:t>
            </a:r>
            <a:r>
              <a:rPr lang="en-US" altLang="zh-CN" sz="2600" b="1" dirty="0" smtClean="0">
                <a:latin typeface="Times New Roman" panose="02020603050405020304" pitchFamily="18" charset="0"/>
                <a:cs typeface="Times New Roman" panose="02020603050405020304" pitchFamily="18" charset="0"/>
              </a:rPr>
              <a:t>images:</a:t>
            </a:r>
            <a:endParaRPr lang="en-US" altLang="zh-CN" sz="2600" dirty="0" smtClean="0">
              <a:latin typeface="Times New Roman" panose="02020603050405020304" pitchFamily="18" charset="0"/>
              <a:cs typeface="Times New Roman" panose="02020603050405020304" pitchFamily="18" charset="0"/>
            </a:endParaRPr>
          </a:p>
          <a:p>
            <a:pPr marL="0" indent="457200" algn="just">
              <a:lnSpc>
                <a:spcPct val="125000"/>
              </a:lnSpc>
              <a:spcBef>
                <a:spcPts val="600"/>
              </a:spcBef>
              <a:spcAft>
                <a:spcPts val="600"/>
              </a:spcAft>
              <a:buNone/>
            </a:pPr>
            <a:r>
              <a:rPr lang="en-US" altLang="zh-CN" sz="2600" dirty="0">
                <a:latin typeface="Times New Roman" panose="02020603050405020304" pitchFamily="18" charset="0"/>
                <a:cs typeface="Times New Roman" panose="02020603050405020304" pitchFamily="18" charset="0"/>
              </a:rPr>
              <a:t>The Emotion API takes a facial expression in an image as an input, and returns the confidence across a set of emotions for each face in the image, as well as bounding box for the face, using the Face </a:t>
            </a:r>
            <a:r>
              <a:rPr lang="en-US" altLang="zh-CN" sz="2600" dirty="0" smtClean="0">
                <a:latin typeface="Times New Roman" panose="02020603050405020304" pitchFamily="18" charset="0"/>
                <a:cs typeface="Times New Roman" panose="02020603050405020304" pitchFamily="18" charset="0"/>
              </a:rPr>
              <a:t>API. The </a:t>
            </a:r>
            <a:r>
              <a:rPr lang="en-US" altLang="zh-CN" sz="2600" dirty="0">
                <a:latin typeface="Times New Roman" panose="02020603050405020304" pitchFamily="18" charset="0"/>
                <a:cs typeface="Times New Roman" panose="02020603050405020304" pitchFamily="18" charset="0"/>
              </a:rPr>
              <a:t>emotions detected are anger, contempt, disgust, fear, happiness, neutral, sadness, and surprise. </a:t>
            </a:r>
            <a:endParaRPr lang="en-US" altLang="zh-CN" sz="2600" dirty="0" smtClean="0">
              <a:latin typeface="Times New Roman" panose="02020603050405020304" pitchFamily="18" charset="0"/>
              <a:cs typeface="Times New Roman" panose="02020603050405020304" pitchFamily="18" charset="0"/>
            </a:endParaRPr>
          </a:p>
          <a:p>
            <a:pPr marL="0" indent="0" algn="just">
              <a:lnSpc>
                <a:spcPct val="125000"/>
              </a:lnSpc>
              <a:spcBef>
                <a:spcPts val="600"/>
              </a:spcBef>
              <a:spcAft>
                <a:spcPts val="600"/>
              </a:spcAft>
              <a:buNone/>
            </a:pPr>
            <a:r>
              <a:rPr lang="en-US" altLang="zh-CN" sz="2600" b="1" dirty="0">
                <a:latin typeface="Times New Roman" panose="02020603050405020304" pitchFamily="18" charset="0"/>
                <a:cs typeface="Times New Roman" panose="02020603050405020304" pitchFamily="18" charset="0"/>
              </a:rPr>
              <a:t>Recognize emotions in video:</a:t>
            </a:r>
          </a:p>
          <a:p>
            <a:pPr marL="0" indent="457200" algn="just">
              <a:lnSpc>
                <a:spcPct val="125000"/>
              </a:lnSpc>
              <a:spcBef>
                <a:spcPts val="600"/>
              </a:spcBef>
              <a:spcAft>
                <a:spcPts val="600"/>
              </a:spcAft>
              <a:buNone/>
            </a:pPr>
            <a:r>
              <a:rPr lang="en-US" altLang="zh-CN" sz="2600" dirty="0">
                <a:latin typeface="Times New Roman" panose="02020603050405020304" pitchFamily="18" charset="0"/>
                <a:cs typeface="Times New Roman" panose="02020603050405020304" pitchFamily="18" charset="0"/>
              </a:rPr>
              <a:t>You can use the Emotion API to track how a person or a crowd responds to your content over time. </a:t>
            </a:r>
            <a:r>
              <a:rPr lang="en-US" altLang="zh-CN" sz="2600" dirty="0" smtClean="0">
                <a:latin typeface="Times New Roman" panose="02020603050405020304" pitchFamily="18" charset="0"/>
                <a:cs typeface="Times New Roman" panose="02020603050405020304" pitchFamily="18" charset="0"/>
              </a:rPr>
              <a:t>Recognize </a:t>
            </a:r>
            <a:r>
              <a:rPr lang="en-US" altLang="zh-CN" sz="2600" dirty="0">
                <a:latin typeface="Times New Roman" panose="02020603050405020304" pitchFamily="18" charset="0"/>
                <a:cs typeface="Times New Roman" panose="02020603050405020304" pitchFamily="18" charset="0"/>
              </a:rPr>
              <a:t>emotions in video by extracting frames of a video and then sending those frames to the API. </a:t>
            </a:r>
            <a:endParaRPr lang="zh-CN" altLang="en-US" sz="2600" dirty="0"/>
          </a:p>
        </p:txBody>
      </p:sp>
      <p:sp>
        <p:nvSpPr>
          <p:cNvPr id="4" name="灯片编号占位符 3"/>
          <p:cNvSpPr>
            <a:spLocks noGrp="1"/>
          </p:cNvSpPr>
          <p:nvPr>
            <p:ph type="sldNum" sz="quarter" idx="12"/>
          </p:nvPr>
        </p:nvSpPr>
        <p:spPr/>
        <p:txBody>
          <a:bodyPr/>
          <a:lstStyle/>
          <a:p>
            <a:fld id="{42539CD2-6DAE-4FF3-A212-C677906F8B49}" type="slidenum">
              <a:rPr lang="en-US" smtClean="0"/>
              <a:pPr/>
              <a:t>21</a:t>
            </a:fld>
            <a:endParaRPr lang="en-US" dirty="0"/>
          </a:p>
        </p:txBody>
      </p:sp>
      <p:sp>
        <p:nvSpPr>
          <p:cNvPr id="5" name="标题 1"/>
          <p:cNvSpPr>
            <a:spLocks noGrp="1"/>
          </p:cNvSpPr>
          <p:nvPr>
            <p:ph type="title"/>
          </p:nvPr>
        </p:nvSpPr>
        <p:spPr>
          <a:xfrm>
            <a:off x="1187623" y="485775"/>
            <a:ext cx="7632849" cy="1143000"/>
          </a:xfrm>
        </p:spPr>
        <p:txBody>
          <a:bodyPr>
            <a:normAutofit fontScale="90000"/>
          </a:bodyPr>
          <a:lstStyle/>
          <a:p>
            <a:r>
              <a:rPr lang="fr-FR" altLang="zh-CN" dirty="0" smtClean="0">
                <a:latin typeface="Times New Roman" panose="02020603050405020304" pitchFamily="18" charset="0"/>
                <a:cs typeface="Times New Roman" panose="02020603050405020304" pitchFamily="18" charset="0"/>
              </a:rPr>
              <a:t>6. </a:t>
            </a:r>
            <a:r>
              <a:rPr lang="en-US" altLang="zh-CN" dirty="0" smtClean="0"/>
              <a:t>Microsoft </a:t>
            </a:r>
            <a:r>
              <a:rPr lang="en-US" altLang="zh-CN" dirty="0"/>
              <a:t>Cognitive Services: Emotion API</a:t>
            </a:r>
            <a:endParaRPr lang="zh-CN" altLang="en-US" dirty="0"/>
          </a:p>
        </p:txBody>
      </p:sp>
    </p:spTree>
    <p:extLst>
      <p:ext uri="{BB962C8B-B14F-4D97-AF65-F5344CB8AC3E}">
        <p14:creationId xmlns:p14="http://schemas.microsoft.com/office/powerpoint/2010/main" val="2490548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22</a:t>
            </a:fld>
            <a:endParaRPr lang="en-US" dirty="0"/>
          </a:p>
        </p:txBody>
      </p:sp>
      <p:sp>
        <p:nvSpPr>
          <p:cNvPr id="5" name="标题 1"/>
          <p:cNvSpPr>
            <a:spLocks noGrp="1"/>
          </p:cNvSpPr>
          <p:nvPr>
            <p:ph type="title"/>
          </p:nvPr>
        </p:nvSpPr>
        <p:spPr>
          <a:xfrm>
            <a:off x="1187623" y="485775"/>
            <a:ext cx="7632849" cy="1143000"/>
          </a:xfrm>
        </p:spPr>
        <p:txBody>
          <a:bodyPr>
            <a:normAutofit fontScale="90000"/>
          </a:bodyPr>
          <a:lstStyle/>
          <a:p>
            <a:r>
              <a:rPr lang="fr-FR" altLang="zh-CN" dirty="0" smtClean="0">
                <a:latin typeface="Times New Roman" panose="02020603050405020304" pitchFamily="18" charset="0"/>
                <a:cs typeface="Times New Roman" panose="02020603050405020304" pitchFamily="18" charset="0"/>
              </a:rPr>
              <a:t>6. </a:t>
            </a:r>
            <a:r>
              <a:rPr lang="en-US" altLang="zh-CN" dirty="0" smtClean="0"/>
              <a:t>Microsoft </a:t>
            </a:r>
            <a:r>
              <a:rPr lang="en-US" altLang="zh-CN" dirty="0"/>
              <a:t>Cognitive Services: Emotion API</a:t>
            </a:r>
            <a:endParaRPr lang="zh-CN" altLang="en-US" dirty="0"/>
          </a:p>
        </p:txBody>
      </p:sp>
      <p:pic>
        <p:nvPicPr>
          <p:cNvPr id="2" name="图片 1"/>
          <p:cNvPicPr>
            <a:picLocks noChangeAspect="1"/>
          </p:cNvPicPr>
          <p:nvPr/>
        </p:nvPicPr>
        <p:blipFill>
          <a:blip r:embed="rId2"/>
          <a:stretch>
            <a:fillRect/>
          </a:stretch>
        </p:blipFill>
        <p:spPr>
          <a:xfrm>
            <a:off x="1461283" y="1628775"/>
            <a:ext cx="3329313" cy="3019425"/>
          </a:xfrm>
          <a:prstGeom prst="rect">
            <a:avLst/>
          </a:prstGeom>
        </p:spPr>
      </p:pic>
      <p:grpSp>
        <p:nvGrpSpPr>
          <p:cNvPr id="16" name="组合 15"/>
          <p:cNvGrpSpPr/>
          <p:nvPr/>
        </p:nvGrpSpPr>
        <p:grpSpPr>
          <a:xfrm>
            <a:off x="5064256" y="1752600"/>
            <a:ext cx="3622544" cy="5070129"/>
            <a:chOff x="5064256" y="1752600"/>
            <a:chExt cx="3622544" cy="5070129"/>
          </a:xfrm>
        </p:grpSpPr>
        <p:pic>
          <p:nvPicPr>
            <p:cNvPr id="6" name="图片 5"/>
            <p:cNvPicPr>
              <a:picLocks noChangeAspect="1"/>
            </p:cNvPicPr>
            <p:nvPr/>
          </p:nvPicPr>
          <p:blipFill>
            <a:blip r:embed="rId3"/>
            <a:stretch>
              <a:fillRect/>
            </a:stretch>
          </p:blipFill>
          <p:spPr>
            <a:xfrm>
              <a:off x="5351082" y="1752600"/>
              <a:ext cx="2979354" cy="5070129"/>
            </a:xfrm>
            <a:prstGeom prst="rect">
              <a:avLst/>
            </a:prstGeom>
          </p:spPr>
        </p:pic>
        <p:sp>
          <p:nvSpPr>
            <p:cNvPr id="3" name="椭圆 2"/>
            <p:cNvSpPr/>
            <p:nvPr/>
          </p:nvSpPr>
          <p:spPr>
            <a:xfrm>
              <a:off x="5064256" y="4143375"/>
              <a:ext cx="3622544" cy="21145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562600" y="5029200"/>
              <a:ext cx="2767836" cy="0"/>
            </a:xfrm>
            <a:prstGeom prst="line">
              <a:avLst/>
            </a:prstGeom>
            <a:ln w="28575">
              <a:solidFill>
                <a:srgbClr val="60CB4A"/>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rot="21150370">
            <a:off x="996380" y="5323307"/>
            <a:ext cx="4755977" cy="400110"/>
          </a:xfrm>
          <a:prstGeom prst="rect">
            <a:avLst/>
          </a:prstGeom>
          <a:noFill/>
        </p:spPr>
        <p:txBody>
          <a:bodyPr wrap="square" rtlCol="0">
            <a:prstTxWarp prst="textTriangleInverted">
              <a:avLst/>
            </a:prstTxWarp>
            <a:spAutoFit/>
          </a:bodyPr>
          <a:lstStyle/>
          <a:p>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I </a:t>
            </a:r>
            <a:r>
              <a:rPr lang="en-US" altLang="zh-CN" sz="20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thought this recognition is accurate</a:t>
            </a:r>
            <a:r>
              <a:rPr lang="en-US"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6121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dirty="0" smtClean="0">
                <a:latin typeface="Times New Roman" panose="02020603050405020304" pitchFamily="18" charset="0"/>
                <a:cs typeface="Times New Roman" panose="02020603050405020304" pitchFamily="18" charset="0"/>
              </a:rPr>
              <a:t>7. </a:t>
            </a:r>
            <a:r>
              <a:rPr lang="fr-FR" altLang="zh-CN" dirty="0"/>
              <a:t>Microsoft Cognitive Services: Face API</a:t>
            </a:r>
            <a:endParaRPr lang="zh-CN" altLang="en-US" dirty="0"/>
          </a:p>
        </p:txBody>
      </p:sp>
      <p:sp>
        <p:nvSpPr>
          <p:cNvPr id="3" name="内容占位符 2"/>
          <p:cNvSpPr>
            <a:spLocks noGrp="1"/>
          </p:cNvSpPr>
          <p:nvPr>
            <p:ph idx="1"/>
          </p:nvPr>
        </p:nvSpPr>
        <p:spPr>
          <a:xfrm>
            <a:off x="1165852" y="1524000"/>
            <a:ext cx="7632848" cy="4608513"/>
          </a:xfrm>
        </p:spPr>
        <p:txBody>
          <a:bodyPr>
            <a:noAutofit/>
          </a:bodyPr>
          <a:lstStyle/>
          <a:p>
            <a:pPr marL="0" indent="0" algn="just">
              <a:lnSpc>
                <a:spcPct val="120000"/>
              </a:lnSpc>
              <a:spcBef>
                <a:spcPts val="600"/>
              </a:spcBef>
              <a:spcAft>
                <a:spcPts val="0"/>
              </a:spcAft>
              <a:buNone/>
            </a:pPr>
            <a:r>
              <a:rPr lang="en-US" altLang="zh-CN" sz="1800" dirty="0">
                <a:latin typeface="Times New Roman" panose="02020603050405020304" pitchFamily="18" charset="0"/>
                <a:cs typeface="Times New Roman" panose="02020603050405020304" pitchFamily="18" charset="0"/>
              </a:rPr>
              <a:t>Address: </a:t>
            </a:r>
            <a:r>
              <a:rPr lang="en-US" altLang="zh-CN" sz="1600" u="sng" dirty="0" smtClean="0">
                <a:latin typeface="Times New Roman" panose="02020603050405020304" pitchFamily="18" charset="0"/>
                <a:cs typeface="Times New Roman" panose="02020603050405020304" pitchFamily="18" charset="0"/>
                <a:hlinkClick r:id="rId2"/>
              </a:rPr>
              <a:t>https</a:t>
            </a:r>
            <a:r>
              <a:rPr lang="en-US" altLang="zh-CN" sz="1600" u="sng" dirty="0">
                <a:latin typeface="Times New Roman" panose="02020603050405020304" pitchFamily="18" charset="0"/>
                <a:cs typeface="Times New Roman" panose="02020603050405020304" pitchFamily="18" charset="0"/>
                <a:hlinkClick r:id="rId2"/>
              </a:rPr>
              <a:t>://</a:t>
            </a:r>
            <a:r>
              <a:rPr lang="en-US" altLang="zh-CN" sz="1600" u="sng" dirty="0" smtClean="0">
                <a:latin typeface="Times New Roman" panose="02020603050405020304" pitchFamily="18" charset="0"/>
                <a:cs typeface="Times New Roman" panose="02020603050405020304" pitchFamily="18" charset="0"/>
                <a:hlinkClick r:id="rId2"/>
              </a:rPr>
              <a:t>www.microsoft.com/cognitive-services/en-us/face-api</a:t>
            </a:r>
            <a:endParaRPr lang="en-US" altLang="zh-CN" sz="1600" dirty="0" smtClean="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1600" b="1" dirty="0">
                <a:solidFill>
                  <a:srgbClr val="C00000"/>
                </a:solidFill>
                <a:latin typeface="Times New Roman" panose="02020603050405020304" pitchFamily="18" charset="0"/>
                <a:cs typeface="Times New Roman" panose="02020603050405020304" pitchFamily="18" charset="0"/>
              </a:rPr>
              <a:t>Face </a:t>
            </a:r>
            <a:r>
              <a:rPr lang="en-US" altLang="zh-CN" sz="1600" b="1" dirty="0" smtClean="0">
                <a:solidFill>
                  <a:srgbClr val="C00000"/>
                </a:solidFill>
                <a:latin typeface="Times New Roman" panose="02020603050405020304" pitchFamily="18" charset="0"/>
                <a:cs typeface="Times New Roman" panose="02020603050405020304" pitchFamily="18" charset="0"/>
              </a:rPr>
              <a:t>verification: </a:t>
            </a:r>
            <a:r>
              <a:rPr lang="en-US" altLang="zh-CN" sz="1600" dirty="0" smtClean="0">
                <a:latin typeface="Times New Roman" panose="02020603050405020304" pitchFamily="18" charset="0"/>
                <a:cs typeface="Times New Roman" panose="02020603050405020304" pitchFamily="18" charset="0"/>
              </a:rPr>
              <a:t>Check </a:t>
            </a:r>
            <a:r>
              <a:rPr lang="en-US" altLang="zh-CN" sz="1600" dirty="0">
                <a:latin typeface="Times New Roman" panose="02020603050405020304" pitchFamily="18" charset="0"/>
                <a:cs typeface="Times New Roman" panose="02020603050405020304" pitchFamily="18" charset="0"/>
              </a:rPr>
              <a:t>the likelihood that two faces belong to the same person. The API will return a confidence score about how likely it is that the two faces belong to one person</a:t>
            </a:r>
            <a:r>
              <a:rPr lang="en-US" altLang="zh-CN" sz="1600" dirty="0" smtClean="0">
                <a:latin typeface="Times New Roman" panose="02020603050405020304" pitchFamily="18" charset="0"/>
                <a:cs typeface="Times New Roman" panose="02020603050405020304" pitchFamily="18" charset="0"/>
              </a:rPr>
              <a:t>.</a:t>
            </a:r>
          </a:p>
          <a:p>
            <a:pPr marL="0" indent="0" algn="just">
              <a:lnSpc>
                <a:spcPct val="120000"/>
              </a:lnSpc>
              <a:spcBef>
                <a:spcPts val="600"/>
              </a:spcBef>
              <a:spcAft>
                <a:spcPts val="0"/>
              </a:spcAft>
              <a:buNone/>
            </a:pPr>
            <a:r>
              <a:rPr lang="en-US" altLang="zh-CN" sz="1600" b="1" dirty="0">
                <a:solidFill>
                  <a:srgbClr val="C00000"/>
                </a:solidFill>
                <a:latin typeface="Times New Roman" panose="02020603050405020304" pitchFamily="18" charset="0"/>
                <a:cs typeface="Times New Roman" panose="02020603050405020304" pitchFamily="18" charset="0"/>
              </a:rPr>
              <a:t>Face detection: </a:t>
            </a:r>
            <a:r>
              <a:rPr lang="en-US" altLang="zh-CN" sz="1600" dirty="0" smtClean="0">
                <a:latin typeface="Times New Roman" panose="02020603050405020304" pitchFamily="18" charset="0"/>
                <a:cs typeface="Times New Roman" panose="02020603050405020304" pitchFamily="18" charset="0"/>
              </a:rPr>
              <a:t>Detect </a:t>
            </a:r>
            <a:r>
              <a:rPr lang="en-US" altLang="zh-CN" sz="1600" dirty="0">
                <a:latin typeface="Times New Roman" panose="02020603050405020304" pitchFamily="18" charset="0"/>
                <a:cs typeface="Times New Roman" panose="02020603050405020304" pitchFamily="18" charset="0"/>
              </a:rPr>
              <a:t>one or more human faces in an image and get back </a:t>
            </a:r>
            <a:r>
              <a:rPr lang="en-US" altLang="zh-CN" sz="1600" dirty="0" smtClean="0">
                <a:latin typeface="Times New Roman" panose="02020603050405020304" pitchFamily="18" charset="0"/>
                <a:cs typeface="Times New Roman" panose="02020603050405020304" pitchFamily="18" charset="0"/>
              </a:rPr>
              <a:t>facial features containing Age</a:t>
            </a:r>
            <a:r>
              <a:rPr lang="en-US" altLang="zh-CN" sz="1600" dirty="0">
                <a:latin typeface="Times New Roman" panose="02020603050405020304" pitchFamily="18" charset="0"/>
                <a:cs typeface="Times New Roman" panose="02020603050405020304" pitchFamily="18" charset="0"/>
              </a:rPr>
              <a:t>, Emotion, Gender, Pose, Smile, and Facial Hair along with 27 landmarks for each face in the image</a:t>
            </a:r>
            <a:r>
              <a:rPr lang="en-US" altLang="zh-CN" sz="1600" dirty="0" smtClean="0">
                <a:latin typeface="Times New Roman" panose="02020603050405020304" pitchFamily="18" charset="0"/>
                <a:cs typeface="Times New Roman" panose="02020603050405020304" pitchFamily="18" charset="0"/>
              </a:rPr>
              <a:t>.</a:t>
            </a:r>
          </a:p>
          <a:p>
            <a:pPr marL="0" indent="0" algn="just">
              <a:lnSpc>
                <a:spcPct val="120000"/>
              </a:lnSpc>
              <a:spcBef>
                <a:spcPts val="600"/>
              </a:spcBef>
              <a:spcAft>
                <a:spcPts val="0"/>
              </a:spcAft>
              <a:buNone/>
            </a:pPr>
            <a:r>
              <a:rPr lang="en-US" altLang="zh-CN" sz="1600" b="1" dirty="0">
                <a:solidFill>
                  <a:srgbClr val="C00000"/>
                </a:solidFill>
                <a:latin typeface="Times New Roman" panose="02020603050405020304" pitchFamily="18" charset="0"/>
                <a:cs typeface="Times New Roman" panose="02020603050405020304" pitchFamily="18" charset="0"/>
              </a:rPr>
              <a:t>Emotion recognition: </a:t>
            </a:r>
            <a:r>
              <a:rPr lang="en-US" altLang="zh-CN" sz="1600" dirty="0" smtClean="0">
                <a:latin typeface="Times New Roman" panose="02020603050405020304" pitchFamily="18" charset="0"/>
                <a:cs typeface="Times New Roman" panose="02020603050405020304" pitchFamily="18" charset="0"/>
              </a:rPr>
              <a:t>The </a:t>
            </a:r>
            <a:r>
              <a:rPr lang="en-US" altLang="zh-CN" sz="1600" dirty="0">
                <a:latin typeface="Times New Roman" panose="02020603050405020304" pitchFamily="18" charset="0"/>
                <a:cs typeface="Times New Roman" panose="02020603050405020304" pitchFamily="18" charset="0"/>
              </a:rPr>
              <a:t>Face API now integrates emotion recognition, returning the confidence across a set of emotions for each face in the image such as anger, contempt, disgust, fear, happiness, neutral, sadness, and surprise. </a:t>
            </a:r>
            <a:endParaRPr lang="en-US" altLang="zh-CN" sz="1600" dirty="0" smtClean="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1600" b="1" dirty="0">
                <a:solidFill>
                  <a:srgbClr val="C00000"/>
                </a:solidFill>
                <a:latin typeface="Times New Roman" panose="02020603050405020304" pitchFamily="18" charset="0"/>
                <a:cs typeface="Times New Roman" panose="02020603050405020304" pitchFamily="18" charset="0"/>
              </a:rPr>
              <a:t>Face identification: </a:t>
            </a:r>
            <a:r>
              <a:rPr lang="en-US" altLang="zh-CN" sz="1600" dirty="0" smtClean="0">
                <a:latin typeface="Times New Roman" panose="02020603050405020304" pitchFamily="18" charset="0"/>
                <a:cs typeface="Times New Roman" panose="02020603050405020304" pitchFamily="18" charset="0"/>
              </a:rPr>
              <a:t>Face </a:t>
            </a:r>
            <a:r>
              <a:rPr lang="en-US" altLang="zh-CN" sz="1600" dirty="0">
                <a:latin typeface="Times New Roman" panose="02020603050405020304" pitchFamily="18" charset="0"/>
                <a:cs typeface="Times New Roman" panose="02020603050405020304" pitchFamily="18" charset="0"/>
              </a:rPr>
              <a:t>API enables you to search, identify, and match faces in your private repository of up to 1 million people</a:t>
            </a:r>
            <a:r>
              <a:rPr lang="en-US" altLang="zh-CN" sz="1600" dirty="0" smtClean="0">
                <a:latin typeface="Times New Roman" panose="02020603050405020304" pitchFamily="18" charset="0"/>
                <a:cs typeface="Times New Roman" panose="02020603050405020304" pitchFamily="18" charset="0"/>
              </a:rPr>
              <a:t>.</a:t>
            </a:r>
          </a:p>
          <a:p>
            <a:pPr marL="0" indent="0" algn="just">
              <a:lnSpc>
                <a:spcPct val="120000"/>
              </a:lnSpc>
              <a:spcBef>
                <a:spcPts val="600"/>
              </a:spcBef>
              <a:spcAft>
                <a:spcPts val="0"/>
              </a:spcAft>
              <a:buNone/>
            </a:pPr>
            <a:r>
              <a:rPr lang="en-US" altLang="zh-CN" sz="1600" b="1" dirty="0">
                <a:solidFill>
                  <a:srgbClr val="C00000"/>
                </a:solidFill>
                <a:latin typeface="Times New Roman" panose="02020603050405020304" pitchFamily="18" charset="0"/>
                <a:cs typeface="Times New Roman" panose="02020603050405020304" pitchFamily="18" charset="0"/>
              </a:rPr>
              <a:t>Similar face search: </a:t>
            </a:r>
            <a:r>
              <a:rPr lang="en-US" altLang="zh-CN" sz="1600" dirty="0" smtClean="0">
                <a:latin typeface="Times New Roman" panose="02020603050405020304" pitchFamily="18" charset="0"/>
                <a:cs typeface="Times New Roman" panose="02020603050405020304" pitchFamily="18" charset="0"/>
              </a:rPr>
              <a:t>Easily </a:t>
            </a:r>
            <a:r>
              <a:rPr lang="en-US" altLang="zh-CN" sz="1600" dirty="0">
                <a:latin typeface="Times New Roman" panose="02020603050405020304" pitchFamily="18" charset="0"/>
                <a:cs typeface="Times New Roman" panose="02020603050405020304" pitchFamily="18" charset="0"/>
              </a:rPr>
              <a:t>find similar-looking faces. Given a collection of faces and a new face as a query, this API will return a collection of similar faces</a:t>
            </a:r>
            <a:r>
              <a:rPr lang="en-US" altLang="zh-CN" sz="1600" dirty="0" smtClean="0">
                <a:latin typeface="Times New Roman" panose="02020603050405020304" pitchFamily="18" charset="0"/>
                <a:cs typeface="Times New Roman" panose="02020603050405020304" pitchFamily="18" charset="0"/>
              </a:rPr>
              <a:t>.</a:t>
            </a:r>
          </a:p>
          <a:p>
            <a:pPr marL="0" indent="0" algn="just">
              <a:lnSpc>
                <a:spcPct val="120000"/>
              </a:lnSpc>
              <a:spcBef>
                <a:spcPts val="600"/>
              </a:spcBef>
              <a:spcAft>
                <a:spcPts val="0"/>
              </a:spcAft>
              <a:buNone/>
            </a:pPr>
            <a:r>
              <a:rPr lang="en-US" altLang="zh-CN" sz="1600" b="1" dirty="0">
                <a:solidFill>
                  <a:srgbClr val="C00000"/>
                </a:solidFill>
                <a:latin typeface="Times New Roman" panose="02020603050405020304" pitchFamily="18" charset="0"/>
                <a:cs typeface="Times New Roman" panose="02020603050405020304" pitchFamily="18" charset="0"/>
              </a:rPr>
              <a:t>Face grouping: </a:t>
            </a:r>
            <a:r>
              <a:rPr lang="en-US" altLang="zh-CN" sz="1600" dirty="0" smtClean="0">
                <a:latin typeface="Times New Roman" panose="02020603050405020304" pitchFamily="18" charset="0"/>
                <a:cs typeface="Times New Roman" panose="02020603050405020304" pitchFamily="18" charset="0"/>
              </a:rPr>
              <a:t>Organize </a:t>
            </a:r>
            <a:r>
              <a:rPr lang="en-US" altLang="zh-CN" sz="1600" dirty="0">
                <a:latin typeface="Times New Roman" panose="02020603050405020304" pitchFamily="18" charset="0"/>
                <a:cs typeface="Times New Roman" panose="02020603050405020304" pitchFamily="18" charset="0"/>
              </a:rPr>
              <a:t>many unidentified faces together into groups, based on their visual similarity.</a:t>
            </a:r>
            <a:endParaRPr lang="zh-CN" altLang="en-US" sz="16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23</a:t>
            </a:fld>
            <a:endParaRPr lang="en-US" dirty="0"/>
          </a:p>
        </p:txBody>
      </p:sp>
      <p:sp>
        <p:nvSpPr>
          <p:cNvPr id="6" name="矩形 5"/>
          <p:cNvSpPr/>
          <p:nvPr/>
        </p:nvSpPr>
        <p:spPr>
          <a:xfrm rot="18983130">
            <a:off x="3290827" y="3764926"/>
            <a:ext cx="6237541" cy="923330"/>
          </a:xfrm>
          <a:prstGeom prst="rect">
            <a:avLst/>
          </a:prstGeom>
          <a:noFill/>
        </p:spPr>
        <p:txBody>
          <a:bodyPr wrap="none" lIns="91440" tIns="45720" rIns="91440" bIns="45720">
            <a:prstTxWarp prst="textStop">
              <a:avLst/>
            </a:prstTxWarp>
            <a:spAutoFit/>
          </a:bodyPr>
          <a:lstStyle/>
          <a:p>
            <a:pPr algn="ctr"/>
            <a:r>
              <a:rPr lang="en-US" altLang="zh-CN" sz="5400" b="1" dirty="0">
                <a:ln w="22225">
                  <a:solidFill>
                    <a:schemeClr val="accent2"/>
                  </a:solidFill>
                  <a:prstDash val="solid"/>
                </a:ln>
                <a:solidFill>
                  <a:schemeClr val="accent2">
                    <a:lumMod val="40000"/>
                    <a:lumOff val="60000"/>
                  </a:schemeClr>
                </a:solidFill>
              </a:rPr>
              <a:t>More powerful </a:t>
            </a:r>
            <a:r>
              <a:rPr lang="en-US" altLang="zh-CN" sz="5400" b="1" dirty="0" smtClean="0">
                <a:ln w="22225">
                  <a:solidFill>
                    <a:schemeClr val="accent2"/>
                  </a:solidFill>
                  <a:prstDash val="solid"/>
                </a:ln>
                <a:solidFill>
                  <a:schemeClr val="accent2">
                    <a:lumMod val="40000"/>
                    <a:lumOff val="60000"/>
                  </a:schemeClr>
                </a:solidFill>
              </a:rPr>
              <a:t>API</a:t>
            </a:r>
            <a:endParaRPr lang="zh-CN" alt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256419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dirty="0" smtClean="0">
                <a:latin typeface="Times New Roman" panose="02020603050405020304" pitchFamily="18" charset="0"/>
                <a:cs typeface="Times New Roman" panose="02020603050405020304" pitchFamily="18" charset="0"/>
              </a:rPr>
              <a:t>7. </a:t>
            </a:r>
            <a:r>
              <a:rPr lang="fr-FR" altLang="zh-CN" dirty="0"/>
              <a:t>Microsoft Cognitive Services: Face API</a:t>
            </a:r>
            <a:endParaRPr lang="zh-CN" altLang="en-US" dirty="0"/>
          </a:p>
        </p:txBody>
      </p:sp>
      <p:pic>
        <p:nvPicPr>
          <p:cNvPr id="5" name="内容占位符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27041"/>
          <a:stretch/>
        </p:blipFill>
        <p:spPr>
          <a:xfrm>
            <a:off x="6543927" y="1721702"/>
            <a:ext cx="1329003" cy="1440000"/>
          </a:xfrm>
        </p:spPr>
      </p:pic>
      <p:sp>
        <p:nvSpPr>
          <p:cNvPr id="4" name="灯片编号占位符 3"/>
          <p:cNvSpPr>
            <a:spLocks noGrp="1"/>
          </p:cNvSpPr>
          <p:nvPr>
            <p:ph type="sldNum" sz="quarter" idx="12"/>
          </p:nvPr>
        </p:nvSpPr>
        <p:spPr/>
        <p:txBody>
          <a:bodyPr/>
          <a:lstStyle/>
          <a:p>
            <a:fld id="{42539CD2-6DAE-4FF3-A212-C677906F8B49}" type="slidenum">
              <a:rPr lang="en-US" smtClean="0"/>
              <a:pPr/>
              <a:t>24</a:t>
            </a:fld>
            <a:endParaRPr lang="en-US" dirty="0"/>
          </a:p>
        </p:txBody>
      </p: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r="10937" b="16004"/>
          <a:stretch/>
        </p:blipFill>
        <p:spPr>
          <a:xfrm>
            <a:off x="1576426" y="4400731"/>
            <a:ext cx="1347694" cy="1440000"/>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13866" r="12425"/>
          <a:stretch/>
        </p:blipFill>
        <p:spPr>
          <a:xfrm>
            <a:off x="4085489" y="4455001"/>
            <a:ext cx="1347815" cy="1440000"/>
          </a:xfrm>
          <a:prstGeom prst="rect">
            <a:avLst/>
          </a:prstGeom>
        </p:spPr>
      </p:pic>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30000" r="30000" b="16667"/>
          <a:stretch/>
        </p:blipFill>
        <p:spPr>
          <a:xfrm>
            <a:off x="1589058" y="1661432"/>
            <a:ext cx="1316577" cy="1440000"/>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6653" t="-34" r="6861" b="27648"/>
          <a:stretch/>
        </p:blipFill>
        <p:spPr>
          <a:xfrm>
            <a:off x="4085740" y="1661432"/>
            <a:ext cx="1292763" cy="1440000"/>
          </a:xfrm>
          <a:prstGeom prst="rect">
            <a:avLst/>
          </a:prstGeom>
        </p:spPr>
      </p:pic>
      <p:pic>
        <p:nvPicPr>
          <p:cNvPr id="12" name="图片 11"/>
          <p:cNvPicPr>
            <a:picLocks noChangeAspect="1"/>
          </p:cNvPicPr>
          <p:nvPr/>
        </p:nvPicPr>
        <p:blipFill rotWithShape="1">
          <a:blip r:embed="rId8">
            <a:extLst>
              <a:ext uri="{28A0092B-C50C-407E-A947-70E740481C1C}">
                <a14:useLocalDpi xmlns:a14="http://schemas.microsoft.com/office/drawing/2010/main" val="0"/>
              </a:ext>
            </a:extLst>
          </a:blip>
          <a:srcRect l="38328" r="7175"/>
          <a:stretch/>
        </p:blipFill>
        <p:spPr>
          <a:xfrm>
            <a:off x="6543926" y="4397102"/>
            <a:ext cx="1410808" cy="1440000"/>
          </a:xfrm>
          <a:prstGeom prst="rect">
            <a:avLst/>
          </a:prstGeom>
        </p:spPr>
      </p:pic>
      <p:grpSp>
        <p:nvGrpSpPr>
          <p:cNvPr id="13" name="组合 12"/>
          <p:cNvGrpSpPr/>
          <p:nvPr/>
        </p:nvGrpSpPr>
        <p:grpSpPr>
          <a:xfrm>
            <a:off x="2967524" y="1974708"/>
            <a:ext cx="1071009" cy="616092"/>
            <a:chOff x="2967524" y="1974708"/>
            <a:chExt cx="1071009" cy="616092"/>
          </a:xfrm>
        </p:grpSpPr>
        <p:sp>
          <p:nvSpPr>
            <p:cNvPr id="15" name="右箭头 14"/>
            <p:cNvSpPr/>
            <p:nvPr/>
          </p:nvSpPr>
          <p:spPr>
            <a:xfrm>
              <a:off x="3014564" y="2381432"/>
              <a:ext cx="962080" cy="209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967524" y="1974708"/>
              <a:ext cx="1071009" cy="369332"/>
            </a:xfrm>
            <a:prstGeom prst="rect">
              <a:avLst/>
            </a:prstGeom>
            <a:noFill/>
          </p:spPr>
          <p:txBody>
            <a:bodyPr wrap="square" rtlCol="0">
              <a:spAutoFit/>
            </a:bodyPr>
            <a:lstStyle/>
            <a:p>
              <a:r>
                <a:rPr lang="en-US" altLang="zh-CN" b="1" dirty="0" smtClean="0">
                  <a:solidFill>
                    <a:srgbClr val="FF0000"/>
                  </a:solidFill>
                </a:rPr>
                <a:t>0.52757</a:t>
              </a:r>
              <a:endParaRPr lang="zh-CN" altLang="en-US" b="1" dirty="0">
                <a:solidFill>
                  <a:srgbClr val="FF0000"/>
                </a:solidFill>
              </a:endParaRPr>
            </a:p>
          </p:txBody>
        </p:sp>
      </p:grpSp>
      <p:grpSp>
        <p:nvGrpSpPr>
          <p:cNvPr id="14" name="组合 13"/>
          <p:cNvGrpSpPr/>
          <p:nvPr/>
        </p:nvGrpSpPr>
        <p:grpSpPr>
          <a:xfrm>
            <a:off x="5589223" y="1975633"/>
            <a:ext cx="1071009" cy="616092"/>
            <a:chOff x="5589223" y="1975633"/>
            <a:chExt cx="1071009" cy="616092"/>
          </a:xfrm>
        </p:grpSpPr>
        <p:sp>
          <p:nvSpPr>
            <p:cNvPr id="20" name="右箭头 19"/>
            <p:cNvSpPr/>
            <p:nvPr/>
          </p:nvSpPr>
          <p:spPr>
            <a:xfrm>
              <a:off x="5636263" y="2382357"/>
              <a:ext cx="962080" cy="209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589223" y="1975633"/>
              <a:ext cx="1071009" cy="369332"/>
            </a:xfrm>
            <a:prstGeom prst="rect">
              <a:avLst/>
            </a:prstGeom>
            <a:noFill/>
          </p:spPr>
          <p:txBody>
            <a:bodyPr wrap="square" rtlCol="0">
              <a:spAutoFit/>
            </a:bodyPr>
            <a:lstStyle/>
            <a:p>
              <a:r>
                <a:rPr lang="en-US" altLang="zh-CN" b="1" dirty="0">
                  <a:solidFill>
                    <a:srgbClr val="FF0000"/>
                  </a:solidFill>
                </a:rPr>
                <a:t>0.67141</a:t>
              </a:r>
              <a:endParaRPr lang="zh-CN" altLang="en-US" b="1" dirty="0">
                <a:solidFill>
                  <a:srgbClr val="FF0000"/>
                </a:solidFill>
              </a:endParaRPr>
            </a:p>
          </p:txBody>
        </p:sp>
      </p:grpSp>
      <p:grpSp>
        <p:nvGrpSpPr>
          <p:cNvPr id="18" name="组合 17"/>
          <p:cNvGrpSpPr/>
          <p:nvPr/>
        </p:nvGrpSpPr>
        <p:grpSpPr>
          <a:xfrm>
            <a:off x="3019715" y="4704443"/>
            <a:ext cx="1071009" cy="616092"/>
            <a:chOff x="3019715" y="4704443"/>
            <a:chExt cx="1071009" cy="616092"/>
          </a:xfrm>
        </p:grpSpPr>
        <p:sp>
          <p:nvSpPr>
            <p:cNvPr id="23" name="右箭头 22"/>
            <p:cNvSpPr/>
            <p:nvPr/>
          </p:nvSpPr>
          <p:spPr>
            <a:xfrm>
              <a:off x="3066755" y="5111167"/>
              <a:ext cx="962080" cy="209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4" name="文本框 16"/>
            <p:cNvSpPr txBox="1"/>
            <p:nvPr/>
          </p:nvSpPr>
          <p:spPr>
            <a:xfrm>
              <a:off x="3019715" y="4704443"/>
              <a:ext cx="1071009"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b="1" dirty="0">
                  <a:solidFill>
                    <a:srgbClr val="FF0000"/>
                  </a:solidFill>
                </a:rPr>
                <a:t>0.68905</a:t>
              </a:r>
              <a:endParaRPr lang="zh-CN" altLang="en-US" b="1" dirty="0">
                <a:solidFill>
                  <a:srgbClr val="FF0000"/>
                </a:solidFill>
              </a:endParaRPr>
            </a:p>
          </p:txBody>
        </p:sp>
      </p:grpSp>
      <p:grpSp>
        <p:nvGrpSpPr>
          <p:cNvPr id="19" name="组合 18"/>
          <p:cNvGrpSpPr/>
          <p:nvPr/>
        </p:nvGrpSpPr>
        <p:grpSpPr>
          <a:xfrm>
            <a:off x="5523664" y="4775606"/>
            <a:ext cx="1071009" cy="616092"/>
            <a:chOff x="5523664" y="4775606"/>
            <a:chExt cx="1071009" cy="616092"/>
          </a:xfrm>
        </p:grpSpPr>
        <p:sp>
          <p:nvSpPr>
            <p:cNvPr id="26" name="右箭头 25"/>
            <p:cNvSpPr/>
            <p:nvPr/>
          </p:nvSpPr>
          <p:spPr>
            <a:xfrm>
              <a:off x="5570704" y="5182330"/>
              <a:ext cx="962080" cy="209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7" name="文本框 16"/>
            <p:cNvSpPr txBox="1"/>
            <p:nvPr/>
          </p:nvSpPr>
          <p:spPr>
            <a:xfrm>
              <a:off x="5523664" y="4775606"/>
              <a:ext cx="1071009"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b="1" dirty="0">
                  <a:solidFill>
                    <a:srgbClr val="FF0000"/>
                  </a:solidFill>
                </a:rPr>
                <a:t>0.71208</a:t>
              </a:r>
              <a:endParaRPr lang="zh-CN" altLang="en-US" b="1" dirty="0">
                <a:solidFill>
                  <a:srgbClr val="FF0000"/>
                </a:solidFill>
              </a:endParaRPr>
            </a:p>
          </p:txBody>
        </p:sp>
      </p:grpSp>
      <p:grpSp>
        <p:nvGrpSpPr>
          <p:cNvPr id="3" name="组合 2"/>
          <p:cNvGrpSpPr/>
          <p:nvPr/>
        </p:nvGrpSpPr>
        <p:grpSpPr>
          <a:xfrm>
            <a:off x="2732709" y="3582722"/>
            <a:ext cx="4297101" cy="369332"/>
            <a:chOff x="2732709" y="3582722"/>
            <a:chExt cx="4297101" cy="369332"/>
          </a:xfrm>
        </p:grpSpPr>
        <p:sp>
          <p:nvSpPr>
            <p:cNvPr id="16" name="文本框 15"/>
            <p:cNvSpPr txBox="1"/>
            <p:nvPr/>
          </p:nvSpPr>
          <p:spPr>
            <a:xfrm rot="1099778">
              <a:off x="3727198" y="3582722"/>
              <a:ext cx="3302612" cy="369332"/>
            </a:xfrm>
            <a:prstGeom prst="rect">
              <a:avLst/>
            </a:prstGeom>
            <a:noFill/>
          </p:spPr>
          <p:txBody>
            <a:bodyPr wrap="square" rtlCol="0">
              <a:spAutoFit/>
            </a:bodyPr>
            <a:lstStyle/>
            <a:p>
              <a:r>
                <a:rPr lang="en-US" altLang="zh-CN" b="1" dirty="0"/>
                <a:t>Confidence is 0.33336</a:t>
              </a:r>
              <a:endParaRPr lang="zh-CN" altLang="en-US" b="1" dirty="0"/>
            </a:p>
          </p:txBody>
        </p:sp>
        <p:sp>
          <p:nvSpPr>
            <p:cNvPr id="28" name="右箭头 27"/>
            <p:cNvSpPr/>
            <p:nvPr/>
          </p:nvSpPr>
          <p:spPr>
            <a:xfrm rot="1181064">
              <a:off x="2732709" y="3683684"/>
              <a:ext cx="3993232" cy="20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075213" y="3155400"/>
            <a:ext cx="619788" cy="1403522"/>
            <a:chOff x="2075213" y="3155400"/>
            <a:chExt cx="619788" cy="1403522"/>
          </a:xfrm>
        </p:grpSpPr>
        <p:sp>
          <p:nvSpPr>
            <p:cNvPr id="29" name="下箭头 28"/>
            <p:cNvSpPr/>
            <p:nvPr/>
          </p:nvSpPr>
          <p:spPr>
            <a:xfrm>
              <a:off x="2075213" y="3155400"/>
              <a:ext cx="208800" cy="1188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33336" y="3261002"/>
              <a:ext cx="461665" cy="1297920"/>
            </a:xfrm>
            <a:prstGeom prst="rect">
              <a:avLst/>
            </a:prstGeom>
            <a:noFill/>
          </p:spPr>
          <p:txBody>
            <a:bodyPr vert="eaVert" wrap="square" rtlCol="0">
              <a:spAutoFit/>
            </a:bodyPr>
            <a:lstStyle/>
            <a:p>
              <a:r>
                <a:rPr lang="en-US" altLang="zh-CN" b="1" dirty="0"/>
                <a:t>0.42899</a:t>
              </a:r>
              <a:endParaRPr lang="zh-CN" altLang="en-US" dirty="0"/>
            </a:p>
          </p:txBody>
        </p:sp>
      </p:grpSp>
      <p:grpSp>
        <p:nvGrpSpPr>
          <p:cNvPr id="9" name="组合 8"/>
          <p:cNvGrpSpPr/>
          <p:nvPr/>
        </p:nvGrpSpPr>
        <p:grpSpPr>
          <a:xfrm>
            <a:off x="7090416" y="3210659"/>
            <a:ext cx="619788" cy="1403522"/>
            <a:chOff x="7090416" y="3210659"/>
            <a:chExt cx="619788" cy="1403522"/>
          </a:xfrm>
        </p:grpSpPr>
        <p:sp>
          <p:nvSpPr>
            <p:cNvPr id="31" name="下箭头 30"/>
            <p:cNvSpPr/>
            <p:nvPr/>
          </p:nvSpPr>
          <p:spPr>
            <a:xfrm>
              <a:off x="7090416" y="3210659"/>
              <a:ext cx="208800" cy="1188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48539" y="3316261"/>
              <a:ext cx="461665" cy="1297920"/>
            </a:xfrm>
            <a:prstGeom prst="rect">
              <a:avLst/>
            </a:prstGeom>
            <a:noFill/>
          </p:spPr>
          <p:txBody>
            <a:bodyPr vert="eaVert" wrap="square" rtlCol="0">
              <a:spAutoFit/>
            </a:bodyPr>
            <a:lstStyle/>
            <a:p>
              <a:r>
                <a:rPr lang="en-US" altLang="zh-CN" b="1" dirty="0"/>
                <a:t>0.39593</a:t>
              </a:r>
              <a:endParaRPr lang="zh-CN" altLang="en-US" dirty="0"/>
            </a:p>
          </p:txBody>
        </p:sp>
      </p:grpSp>
      <p:sp>
        <p:nvSpPr>
          <p:cNvPr id="40" name="文本框 39"/>
          <p:cNvSpPr txBox="1"/>
          <p:nvPr/>
        </p:nvSpPr>
        <p:spPr>
          <a:xfrm>
            <a:off x="1569169" y="6125804"/>
            <a:ext cx="6643638" cy="923330"/>
          </a:xfrm>
          <a:prstGeom prst="rect">
            <a:avLst/>
          </a:prstGeom>
          <a:noFill/>
        </p:spPr>
        <p:txBody>
          <a:bodyPr wrap="square" rtlCol="0">
            <a:spAutoFit/>
          </a:bodyPr>
          <a:lstStyle/>
          <a:p>
            <a:r>
              <a:rPr lang="en-US" altLang="zh-CN" b="1" dirty="0"/>
              <a:t>Confidence &lt; 0.5: The two faces belong to different </a:t>
            </a:r>
            <a:r>
              <a:rPr lang="en-US" altLang="zh-CN" b="1" dirty="0" smtClean="0"/>
              <a:t>people</a:t>
            </a:r>
          </a:p>
          <a:p>
            <a:r>
              <a:rPr lang="en-US" altLang="zh-CN" b="1" dirty="0"/>
              <a:t>Confidence </a:t>
            </a:r>
            <a:r>
              <a:rPr lang="en-US" altLang="zh-CN" b="1" dirty="0" smtClean="0"/>
              <a:t>&gt; </a:t>
            </a:r>
            <a:r>
              <a:rPr lang="en-US" altLang="zh-CN" b="1" dirty="0"/>
              <a:t>0.5: The two faces belong to </a:t>
            </a:r>
            <a:r>
              <a:rPr lang="en-US" altLang="zh-CN" b="1" dirty="0" smtClean="0"/>
              <a:t>same people</a:t>
            </a:r>
            <a:endParaRPr lang="zh-CN" altLang="en-US" b="1" dirty="0"/>
          </a:p>
          <a:p>
            <a:endParaRPr lang="zh-CN" altLang="en-US" b="1" dirty="0"/>
          </a:p>
        </p:txBody>
      </p:sp>
    </p:spTree>
    <p:extLst>
      <p:ext uri="{BB962C8B-B14F-4D97-AF65-F5344CB8AC3E}">
        <p14:creationId xmlns:p14="http://schemas.microsoft.com/office/powerpoint/2010/main" val="3664402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8. Microsoft </a:t>
            </a:r>
            <a:r>
              <a:rPr lang="en-US" altLang="zh-CN" dirty="0"/>
              <a:t>Cognitive Services: Computer Vision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25</a:t>
            </a:fld>
            <a:endParaRPr lang="en-US" dirty="0"/>
          </a:p>
        </p:txBody>
      </p:sp>
      <p:sp>
        <p:nvSpPr>
          <p:cNvPr id="5" name="内容占位符 2"/>
          <p:cNvSpPr>
            <a:spLocks noGrp="1"/>
          </p:cNvSpPr>
          <p:nvPr>
            <p:ph idx="1"/>
          </p:nvPr>
        </p:nvSpPr>
        <p:spPr>
          <a:xfrm>
            <a:off x="1187623" y="2011362"/>
            <a:ext cx="7632848" cy="4608513"/>
          </a:xfrm>
        </p:spPr>
        <p:txBody>
          <a:bodyPr>
            <a:noAutofit/>
          </a:bodyPr>
          <a:lstStyle/>
          <a:p>
            <a:pPr marL="0" indent="0" algn="just">
              <a:lnSpc>
                <a:spcPct val="120000"/>
              </a:lnSpc>
              <a:spcBef>
                <a:spcPts val="600"/>
              </a:spcBef>
              <a:spcAft>
                <a:spcPts val="0"/>
              </a:spcAft>
              <a:buNone/>
            </a:pPr>
            <a:r>
              <a:rPr lang="en-US" altLang="zh-CN" sz="1800" dirty="0">
                <a:latin typeface="Times New Roman" panose="02020603050405020304" pitchFamily="18" charset="0"/>
                <a:cs typeface="Times New Roman" panose="02020603050405020304" pitchFamily="18" charset="0"/>
              </a:rPr>
              <a:t>Address: </a:t>
            </a:r>
            <a:r>
              <a:rPr lang="en-US" altLang="zh-CN" sz="1600" u="sng" dirty="0">
                <a:latin typeface="Times New Roman" panose="02020603050405020304" pitchFamily="18" charset="0"/>
                <a:cs typeface="Times New Roman" panose="02020603050405020304" pitchFamily="18" charset="0"/>
                <a:hlinkClick r:id="rId2"/>
              </a:rPr>
              <a:t>https://</a:t>
            </a:r>
            <a:r>
              <a:rPr lang="en-US" altLang="zh-CN" sz="1600" u="sng" dirty="0" smtClean="0">
                <a:latin typeface="Times New Roman" panose="02020603050405020304" pitchFamily="18" charset="0"/>
                <a:cs typeface="Times New Roman" panose="02020603050405020304" pitchFamily="18" charset="0"/>
                <a:hlinkClick r:id="rId2"/>
              </a:rPr>
              <a:t>www.microsoft.com/cognitive-services/en-us/computer-vision-api</a:t>
            </a:r>
            <a:endParaRPr lang="en-US" altLang="zh-CN" sz="1600" u="sng" dirty="0" smtClean="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1800" b="1" dirty="0" smtClean="0">
                <a:latin typeface="Times New Roman" panose="02020603050405020304" pitchFamily="18" charset="0"/>
                <a:cs typeface="Times New Roman" panose="02020603050405020304" pitchFamily="18" charset="0"/>
              </a:rPr>
              <a:t>Function: </a:t>
            </a:r>
            <a:r>
              <a:rPr lang="en-US" altLang="zh-CN" sz="1800" dirty="0">
                <a:latin typeface="Times New Roman" panose="02020603050405020304" pitchFamily="18" charset="0"/>
                <a:cs typeface="Times New Roman" panose="02020603050405020304" pitchFamily="18" charset="0"/>
              </a:rPr>
              <a:t>Extract rich information from images to categorize and process visual </a:t>
            </a:r>
            <a:r>
              <a:rPr lang="en-US" altLang="zh-CN" sz="1800" dirty="0" smtClean="0">
                <a:latin typeface="Times New Roman" panose="02020603050405020304" pitchFamily="18" charset="0"/>
                <a:cs typeface="Times New Roman" panose="02020603050405020304" pitchFamily="18" charset="0"/>
              </a:rPr>
              <a:t>data and </a:t>
            </a:r>
            <a:r>
              <a:rPr lang="en-US" altLang="zh-CN" sz="1800" dirty="0">
                <a:latin typeface="Times New Roman" panose="02020603050405020304" pitchFamily="18" charset="0"/>
                <a:cs typeface="Times New Roman" panose="02020603050405020304" pitchFamily="18" charset="0"/>
              </a:rPr>
              <a:t>perform machine-assisted moderation of images to help curate your services</a:t>
            </a:r>
            <a:r>
              <a:rPr lang="en-US" altLang="zh-CN" sz="1800" dirty="0" smtClean="0">
                <a:latin typeface="Times New Roman" panose="02020603050405020304" pitchFamily="18" charset="0"/>
                <a:cs typeface="Times New Roman" panose="02020603050405020304" pitchFamily="18" charset="0"/>
              </a:rPr>
              <a:t>.</a:t>
            </a:r>
          </a:p>
          <a:p>
            <a:pPr algn="just">
              <a:lnSpc>
                <a:spcPct val="120000"/>
              </a:lnSpc>
              <a:spcBef>
                <a:spcPts val="600"/>
              </a:spcBef>
              <a:spcAft>
                <a:spcPts val="0"/>
              </a:spcAft>
              <a:buFont typeface="Arial" panose="020B0604020202020204" pitchFamily="34" charset="0"/>
              <a:buChar char="•"/>
            </a:pPr>
            <a:r>
              <a:rPr lang="en-US" altLang="zh-CN" sz="1800" b="1" dirty="0">
                <a:latin typeface="Times New Roman" panose="02020603050405020304" pitchFamily="18" charset="0"/>
                <a:cs typeface="Times New Roman" panose="02020603050405020304" pitchFamily="18" charset="0"/>
              </a:rPr>
              <a:t>Analyze an </a:t>
            </a:r>
            <a:r>
              <a:rPr lang="en-US" altLang="zh-CN" sz="1800" b="1" dirty="0" smtClean="0">
                <a:latin typeface="Times New Roman" panose="02020603050405020304" pitchFamily="18" charset="0"/>
                <a:cs typeface="Times New Roman" panose="02020603050405020304" pitchFamily="18" charset="0"/>
              </a:rPr>
              <a:t>image</a:t>
            </a:r>
            <a:r>
              <a:rPr lang="en-US" altLang="zh-CN" sz="1800" dirty="0" smtClean="0">
                <a:latin typeface="Times New Roman" panose="02020603050405020304" pitchFamily="18" charset="0"/>
                <a:cs typeface="Times New Roman" panose="02020603050405020304" pitchFamily="18" charset="0"/>
              </a:rPr>
              <a:t>: Returns information about visual content found in an image. </a:t>
            </a:r>
          </a:p>
          <a:p>
            <a:pPr>
              <a:buFont typeface="Arial" panose="020B0604020202020204" pitchFamily="34" charset="0"/>
              <a:buChar char="•"/>
            </a:pPr>
            <a:r>
              <a:rPr lang="en-US" altLang="zh-CN" sz="1800" b="1" dirty="0" smtClean="0">
                <a:latin typeface="Times New Roman" panose="02020603050405020304" pitchFamily="18" charset="0"/>
                <a:cs typeface="Times New Roman" panose="02020603050405020304" pitchFamily="18" charset="0"/>
              </a:rPr>
              <a:t>Read text in images:</a:t>
            </a:r>
          </a:p>
          <a:p>
            <a:pPr>
              <a:buFont typeface="Arial" panose="020B0604020202020204" pitchFamily="34" charset="0"/>
              <a:buChar char="•"/>
            </a:pPr>
            <a:r>
              <a:rPr lang="en-US" altLang="zh-CN" sz="1800" b="1" dirty="0" smtClean="0">
                <a:latin typeface="Times New Roman" panose="02020603050405020304" pitchFamily="18" charset="0"/>
                <a:cs typeface="Times New Roman" panose="02020603050405020304" pitchFamily="18" charset="0"/>
              </a:rPr>
              <a:t>Read </a:t>
            </a:r>
            <a:r>
              <a:rPr lang="en-US" altLang="zh-CN" sz="1800" b="1" dirty="0">
                <a:latin typeface="Times New Roman" panose="02020603050405020304" pitchFamily="18" charset="0"/>
                <a:cs typeface="Times New Roman" panose="02020603050405020304" pitchFamily="18" charset="0"/>
              </a:rPr>
              <a:t>handwritten text from images</a:t>
            </a:r>
          </a:p>
          <a:p>
            <a:pPr>
              <a:buFont typeface="Arial" panose="020B0604020202020204" pitchFamily="34" charset="0"/>
              <a:buChar char="•"/>
            </a:pPr>
            <a:r>
              <a:rPr lang="en-US" altLang="zh-CN" sz="1800" b="1" dirty="0">
                <a:latin typeface="Times New Roman" panose="02020603050405020304" pitchFamily="18" charset="0"/>
                <a:cs typeface="Times New Roman" panose="02020603050405020304" pitchFamily="18" charset="0"/>
              </a:rPr>
              <a:t>Recognize celebrities and landmarks</a:t>
            </a:r>
          </a:p>
          <a:p>
            <a:pPr>
              <a:buFont typeface="Arial" panose="020B0604020202020204" pitchFamily="34" charset="0"/>
              <a:buChar char="•"/>
            </a:pPr>
            <a:r>
              <a:rPr lang="en-US" altLang="zh-CN" sz="1800" b="1" dirty="0">
                <a:latin typeface="Times New Roman" panose="02020603050405020304" pitchFamily="18" charset="0"/>
                <a:cs typeface="Times New Roman" panose="02020603050405020304" pitchFamily="18" charset="0"/>
              </a:rPr>
              <a:t>Analyze video in near real-time</a:t>
            </a:r>
          </a:p>
          <a:p>
            <a:pPr>
              <a:buFont typeface="Arial" panose="020B0604020202020204" pitchFamily="34" charset="0"/>
              <a:buChar char="•"/>
            </a:pPr>
            <a:r>
              <a:rPr lang="en-US" altLang="zh-CN" sz="1800" b="1" dirty="0">
                <a:latin typeface="Times New Roman" panose="02020603050405020304" pitchFamily="18" charset="0"/>
                <a:cs typeface="Times New Roman" panose="02020603050405020304" pitchFamily="18" charset="0"/>
              </a:rPr>
              <a:t>Generate a thumbnail</a:t>
            </a:r>
          </a:p>
          <a:p>
            <a:pPr marL="0" indent="0">
              <a:buNone/>
            </a:pPr>
            <a:endParaRPr lang="en-US" altLang="zh-CN" sz="1600" dirty="0" smtClean="0"/>
          </a:p>
          <a:p>
            <a:pPr marL="0" indent="0" algn="just">
              <a:lnSpc>
                <a:spcPct val="120000"/>
              </a:lnSpc>
              <a:spcBef>
                <a:spcPts val="600"/>
              </a:spcBef>
              <a:spcAft>
                <a:spcPts val="0"/>
              </a:spcAft>
              <a:buNone/>
            </a:pPr>
            <a:endParaRPr lang="en-US" altLang="zh-CN" sz="1600" dirty="0" smtClean="0"/>
          </a:p>
          <a:p>
            <a:pPr marL="0" indent="0" algn="just">
              <a:lnSpc>
                <a:spcPct val="120000"/>
              </a:lnSpc>
              <a:spcBef>
                <a:spcPts val="600"/>
              </a:spcBef>
              <a:spcAft>
                <a:spcPts val="0"/>
              </a:spcAft>
              <a:buNone/>
            </a:pPr>
            <a:endParaRPr lang="en-US" altLang="zh-CN" sz="1600" dirty="0"/>
          </a:p>
        </p:txBody>
      </p:sp>
    </p:spTree>
    <p:extLst>
      <p:ext uri="{BB962C8B-B14F-4D97-AF65-F5344CB8AC3E}">
        <p14:creationId xmlns:p14="http://schemas.microsoft.com/office/powerpoint/2010/main" val="322646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8. Microsoft Cognitive Services: Computer Vision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26</a:t>
            </a:fld>
            <a:endParaRPr lang="en-US" dirty="0"/>
          </a:p>
        </p:txBody>
      </p:sp>
      <p:grpSp>
        <p:nvGrpSpPr>
          <p:cNvPr id="14" name="组合 13"/>
          <p:cNvGrpSpPr/>
          <p:nvPr/>
        </p:nvGrpSpPr>
        <p:grpSpPr>
          <a:xfrm>
            <a:off x="838200" y="1628775"/>
            <a:ext cx="8305800" cy="5049510"/>
            <a:chOff x="654155" y="1440996"/>
            <a:chExt cx="8390406" cy="5384519"/>
          </a:xfrm>
        </p:grpSpPr>
        <p:pic>
          <p:nvPicPr>
            <p:cNvPr id="6" name="图片 5"/>
            <p:cNvPicPr>
              <a:picLocks noChangeAspect="1"/>
            </p:cNvPicPr>
            <p:nvPr/>
          </p:nvPicPr>
          <p:blipFill>
            <a:blip r:embed="rId3"/>
            <a:stretch>
              <a:fillRect/>
            </a:stretch>
          </p:blipFill>
          <p:spPr>
            <a:xfrm>
              <a:off x="3358136" y="1440996"/>
              <a:ext cx="5686425" cy="3981450"/>
            </a:xfrm>
            <a:prstGeom prst="rect">
              <a:avLst/>
            </a:prstGeom>
          </p:spPr>
        </p:pic>
        <p:pic>
          <p:nvPicPr>
            <p:cNvPr id="7" name="图片 6"/>
            <p:cNvPicPr>
              <a:picLocks noChangeAspect="1"/>
            </p:cNvPicPr>
            <p:nvPr/>
          </p:nvPicPr>
          <p:blipFill>
            <a:blip r:embed="rId4"/>
            <a:stretch>
              <a:fillRect/>
            </a:stretch>
          </p:blipFill>
          <p:spPr>
            <a:xfrm>
              <a:off x="3318745" y="5434865"/>
              <a:ext cx="5715000" cy="1390650"/>
            </a:xfrm>
            <a:prstGeom prst="rect">
              <a:avLst/>
            </a:prstGeom>
          </p:spPr>
        </p:pic>
        <p:sp>
          <p:nvSpPr>
            <p:cNvPr id="8" name="椭圆 7"/>
            <p:cNvSpPr/>
            <p:nvPr/>
          </p:nvSpPr>
          <p:spPr>
            <a:xfrm>
              <a:off x="5247368" y="1981200"/>
              <a:ext cx="1285664"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661828" y="3393621"/>
              <a:ext cx="3262972"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398156" y="6019800"/>
              <a:ext cx="2134876" cy="593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pic>
          <p:nvPicPr>
            <p:cNvPr id="12" name="图片 11"/>
            <p:cNvPicPr>
              <a:picLocks noChangeAspect="1"/>
            </p:cNvPicPr>
            <p:nvPr/>
          </p:nvPicPr>
          <p:blipFill>
            <a:blip r:embed="rId5"/>
            <a:stretch>
              <a:fillRect/>
            </a:stretch>
          </p:blipFill>
          <p:spPr>
            <a:xfrm>
              <a:off x="654155" y="2298419"/>
              <a:ext cx="2847359" cy="4527096"/>
            </a:xfrm>
            <a:prstGeom prst="rect">
              <a:avLst/>
            </a:prstGeom>
          </p:spPr>
        </p:pic>
        <p:sp>
          <p:nvSpPr>
            <p:cNvPr id="13" name="椭圆 12"/>
            <p:cNvSpPr/>
            <p:nvPr/>
          </p:nvSpPr>
          <p:spPr>
            <a:xfrm>
              <a:off x="1077200" y="3486603"/>
              <a:ext cx="16660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内容占位符 4"/>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l="7172" r="6772"/>
          <a:stretch/>
        </p:blipFill>
        <p:spPr>
          <a:xfrm>
            <a:off x="3150159" y="4142712"/>
            <a:ext cx="2279230" cy="1489810"/>
          </a:xfrm>
        </p:spPr>
      </p:pic>
      <p:sp>
        <p:nvSpPr>
          <p:cNvPr id="11" name="文本框 10"/>
          <p:cNvSpPr txBox="1"/>
          <p:nvPr/>
        </p:nvSpPr>
        <p:spPr>
          <a:xfrm rot="19935121">
            <a:off x="5497084" y="4514137"/>
            <a:ext cx="3755370" cy="461665"/>
          </a:xfrm>
          <a:prstGeom prst="rect">
            <a:avLst/>
          </a:prstGeom>
          <a:noFill/>
        </p:spPr>
        <p:txBody>
          <a:bodyPr wrap="square" rtlCol="0">
            <a:prstTxWarp prst="textCurveDown">
              <a:avLst/>
            </a:prstTxWarp>
            <a:spAutoFit/>
          </a:bodyPr>
          <a:lstStyle/>
          <a:p>
            <a:r>
              <a:rPr lang="en-US" altLang="zh-CN" sz="2400" b="1" dirty="0" smtClean="0">
                <a:ln w="22225">
                  <a:solidFill>
                    <a:srgbClr val="F48D27"/>
                  </a:solidFill>
                  <a:prstDash val="solid"/>
                </a:ln>
                <a:solidFill>
                  <a:srgbClr val="FFC000"/>
                </a:solidFill>
              </a:rPr>
              <a:t>It can't </a:t>
            </a:r>
            <a:r>
              <a:rPr lang="en-US" altLang="zh-CN" sz="2400" b="1" dirty="0">
                <a:ln w="22225">
                  <a:solidFill>
                    <a:srgbClr val="F48D27"/>
                  </a:solidFill>
                  <a:prstDash val="solid"/>
                </a:ln>
                <a:solidFill>
                  <a:srgbClr val="FFC000"/>
                </a:solidFill>
              </a:rPr>
              <a:t>recognize Trump</a:t>
            </a:r>
            <a:endParaRPr lang="zh-CN" altLang="en-US" sz="2400" b="1" dirty="0">
              <a:ln w="22225">
                <a:solidFill>
                  <a:srgbClr val="F48D27"/>
                </a:solidFill>
                <a:prstDash val="solid"/>
              </a:ln>
              <a:solidFill>
                <a:srgbClr val="FFC000"/>
              </a:solidFill>
            </a:endParaRPr>
          </a:p>
        </p:txBody>
      </p:sp>
      <p:pic>
        <p:nvPicPr>
          <p:cNvPr id="1026" name="Picture 2" descr="Download Sad Iphone Emoji Icon in JPG and A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0352" y="4798378"/>
            <a:ext cx="562180" cy="56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08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8. Microsoft Cognitive Services: Computer Vision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27</a:t>
            </a:fld>
            <a:endParaRPr lang="en-US" dirty="0"/>
          </a:p>
        </p:txBody>
      </p:sp>
      <p:grpSp>
        <p:nvGrpSpPr>
          <p:cNvPr id="15" name="组合 14"/>
          <p:cNvGrpSpPr/>
          <p:nvPr/>
        </p:nvGrpSpPr>
        <p:grpSpPr>
          <a:xfrm>
            <a:off x="4973966" y="1657555"/>
            <a:ext cx="3692986" cy="4713288"/>
            <a:chOff x="4783752" y="2139554"/>
            <a:chExt cx="3000375" cy="4133850"/>
          </a:xfrm>
        </p:grpSpPr>
        <p:pic>
          <p:nvPicPr>
            <p:cNvPr id="14" name="图片 13"/>
            <p:cNvPicPr>
              <a:picLocks noChangeAspect="1"/>
            </p:cNvPicPr>
            <p:nvPr/>
          </p:nvPicPr>
          <p:blipFill>
            <a:blip r:embed="rId3"/>
            <a:stretch>
              <a:fillRect/>
            </a:stretch>
          </p:blipFill>
          <p:spPr>
            <a:xfrm>
              <a:off x="4783752" y="2139554"/>
              <a:ext cx="3000375" cy="4133850"/>
            </a:xfrm>
            <a:prstGeom prst="rect">
              <a:avLst/>
            </a:prstGeom>
          </p:spPr>
        </p:pic>
        <p:sp>
          <p:nvSpPr>
            <p:cNvPr id="10" name="椭圆 9"/>
            <p:cNvSpPr/>
            <p:nvPr/>
          </p:nvSpPr>
          <p:spPr>
            <a:xfrm>
              <a:off x="5216501" y="3276600"/>
              <a:ext cx="2134876" cy="593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pic>
        <p:nvPicPr>
          <p:cNvPr id="13" name="图片 12"/>
          <p:cNvPicPr>
            <a:picLocks noChangeAspect="1"/>
          </p:cNvPicPr>
          <p:nvPr/>
        </p:nvPicPr>
        <p:blipFill rotWithShape="1">
          <a:blip r:embed="rId4"/>
          <a:srcRect t="23688"/>
          <a:stretch/>
        </p:blipFill>
        <p:spPr>
          <a:xfrm>
            <a:off x="7467600" y="4600683"/>
            <a:ext cx="1446075" cy="1672721"/>
          </a:xfrm>
          <a:prstGeom prst="rect">
            <a:avLst/>
          </a:prstGeom>
        </p:spPr>
      </p:pic>
      <p:grpSp>
        <p:nvGrpSpPr>
          <p:cNvPr id="18" name="组合 17"/>
          <p:cNvGrpSpPr/>
          <p:nvPr/>
        </p:nvGrpSpPr>
        <p:grpSpPr>
          <a:xfrm>
            <a:off x="1244279" y="1658511"/>
            <a:ext cx="4759712" cy="5064854"/>
            <a:chOff x="1844069" y="1795238"/>
            <a:chExt cx="4759712" cy="5064854"/>
          </a:xfrm>
        </p:grpSpPr>
        <p:pic>
          <p:nvPicPr>
            <p:cNvPr id="16" name="图片 15"/>
            <p:cNvPicPr>
              <a:picLocks noChangeAspect="1"/>
            </p:cNvPicPr>
            <p:nvPr/>
          </p:nvPicPr>
          <p:blipFill>
            <a:blip r:embed="rId5"/>
            <a:stretch>
              <a:fillRect/>
            </a:stretch>
          </p:blipFill>
          <p:spPr>
            <a:xfrm>
              <a:off x="1844069" y="1795238"/>
              <a:ext cx="3546531" cy="5064854"/>
            </a:xfrm>
            <a:prstGeom prst="rect">
              <a:avLst/>
            </a:prstGeom>
          </p:spPr>
        </p:pic>
        <p:sp>
          <p:nvSpPr>
            <p:cNvPr id="17" name="椭圆 16"/>
            <p:cNvSpPr/>
            <p:nvPr/>
          </p:nvSpPr>
          <p:spPr>
            <a:xfrm>
              <a:off x="2002798" y="3181478"/>
              <a:ext cx="2731355" cy="640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pic>
          <p:nvPicPr>
            <p:cNvPr id="12" name="图片 11"/>
            <p:cNvPicPr>
              <a:picLocks noChangeAspect="1"/>
            </p:cNvPicPr>
            <p:nvPr/>
          </p:nvPicPr>
          <p:blipFill>
            <a:blip r:embed="rId6"/>
            <a:stretch>
              <a:fillRect/>
            </a:stretch>
          </p:blipFill>
          <p:spPr>
            <a:xfrm>
              <a:off x="3847116" y="4695566"/>
              <a:ext cx="2756665" cy="1840784"/>
            </a:xfrm>
            <a:prstGeom prst="rect">
              <a:avLst/>
            </a:prstGeom>
          </p:spPr>
        </p:pic>
      </p:grpSp>
      <p:sp>
        <p:nvSpPr>
          <p:cNvPr id="11" name="文本框 10"/>
          <p:cNvSpPr txBox="1"/>
          <p:nvPr/>
        </p:nvSpPr>
        <p:spPr>
          <a:xfrm rot="19935121">
            <a:off x="1162332" y="3061361"/>
            <a:ext cx="7683429" cy="461665"/>
          </a:xfrm>
          <a:prstGeom prst="rect">
            <a:avLst/>
          </a:prstGeom>
          <a:noFill/>
        </p:spPr>
        <p:txBody>
          <a:bodyPr wrap="square" rtlCol="0">
            <a:prstTxWarp prst="textCurveDown">
              <a:avLst/>
            </a:prstTxWarp>
            <a:spAutoFit/>
          </a:bodyPr>
          <a:lstStyle/>
          <a:p>
            <a:r>
              <a:rPr lang="en-US" altLang="zh-CN" sz="2400" b="1" dirty="0" smtClean="0">
                <a:ln w="6600">
                  <a:solidFill>
                    <a:schemeClr val="accent6"/>
                  </a:solidFill>
                  <a:prstDash val="solid"/>
                </a:ln>
                <a:solidFill>
                  <a:schemeClr val="accent6">
                    <a:lumMod val="60000"/>
                    <a:lumOff val="40000"/>
                  </a:schemeClr>
                </a:solidFill>
                <a:effectLst>
                  <a:outerShdw dist="38100" dir="2700000" algn="tl" rotWithShape="0">
                    <a:schemeClr val="accent2"/>
                  </a:outerShdw>
                </a:effectLst>
              </a:rPr>
              <a:t>But </a:t>
            </a:r>
            <a:r>
              <a:rPr lang="en-US" altLang="zh-CN" sz="2400" b="1" dirty="0">
                <a:ln w="6600">
                  <a:solidFill>
                    <a:schemeClr val="accent6"/>
                  </a:solidFill>
                  <a:prstDash val="solid"/>
                </a:ln>
                <a:solidFill>
                  <a:schemeClr val="accent6">
                    <a:lumMod val="60000"/>
                    <a:lumOff val="40000"/>
                  </a:schemeClr>
                </a:solidFill>
                <a:effectLst>
                  <a:outerShdw dist="38100" dir="2700000" algn="tl" rotWithShape="0">
                    <a:schemeClr val="accent2"/>
                  </a:outerShdw>
                </a:effectLst>
              </a:rPr>
              <a:t>It </a:t>
            </a:r>
            <a:r>
              <a:rPr lang="en-US" altLang="zh-CN" sz="2400" b="1" dirty="0" smtClean="0">
                <a:ln w="6600">
                  <a:solidFill>
                    <a:schemeClr val="accent6"/>
                  </a:solidFill>
                  <a:prstDash val="solid"/>
                </a:ln>
                <a:solidFill>
                  <a:schemeClr val="accent6">
                    <a:lumMod val="60000"/>
                    <a:lumOff val="40000"/>
                  </a:schemeClr>
                </a:solidFill>
                <a:effectLst>
                  <a:outerShdw dist="38100" dir="2700000" algn="tl" rotWithShape="0">
                    <a:schemeClr val="accent2"/>
                  </a:outerShdw>
                </a:effectLst>
              </a:rPr>
              <a:t>does </a:t>
            </a:r>
            <a:r>
              <a:rPr lang="en-US" altLang="zh-CN" sz="2400" b="1" dirty="0">
                <a:ln w="6600">
                  <a:solidFill>
                    <a:schemeClr val="accent6"/>
                  </a:solidFill>
                  <a:prstDash val="solid"/>
                </a:ln>
                <a:solidFill>
                  <a:schemeClr val="accent6">
                    <a:lumMod val="60000"/>
                    <a:lumOff val="40000"/>
                  </a:schemeClr>
                </a:solidFill>
                <a:effectLst>
                  <a:outerShdw dist="38100" dir="2700000" algn="tl" rotWithShape="0">
                    <a:schemeClr val="accent2"/>
                  </a:outerShdw>
                </a:effectLst>
              </a:rPr>
              <a:t>know the </a:t>
            </a:r>
            <a:r>
              <a:rPr lang="en-US" altLang="zh-CN" sz="2400" b="1" dirty="0" smtClean="0">
                <a:ln w="6600">
                  <a:solidFill>
                    <a:schemeClr val="accent6"/>
                  </a:solidFill>
                  <a:prstDash val="solid"/>
                </a:ln>
                <a:solidFill>
                  <a:schemeClr val="accent6">
                    <a:lumMod val="60000"/>
                    <a:lumOff val="40000"/>
                  </a:schemeClr>
                </a:solidFill>
                <a:effectLst>
                  <a:outerShdw dist="38100" dir="2700000" algn="tl" rotWithShape="0">
                    <a:schemeClr val="accent2"/>
                  </a:outerShdw>
                </a:effectLst>
              </a:rPr>
              <a:t>Colosseum and Satya Nadella</a:t>
            </a:r>
            <a:endParaRPr lang="zh-CN" altLang="en-US" sz="2400" b="1" dirty="0">
              <a:ln w="6600">
                <a:solidFill>
                  <a:schemeClr val="accent6"/>
                </a:solidFill>
                <a:prstDash val="solid"/>
              </a:ln>
              <a:solidFill>
                <a:schemeClr val="accent6">
                  <a:lumMod val="60000"/>
                  <a:lumOff val="4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45703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9. </a:t>
            </a:r>
            <a:r>
              <a:rPr lang="en-US" altLang="zh-CN" dirty="0"/>
              <a:t> Microsoft Cognitive Services: Speech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28</a:t>
            </a:fld>
            <a:endParaRPr lang="en-US" dirty="0"/>
          </a:p>
        </p:txBody>
      </p:sp>
      <p:sp>
        <p:nvSpPr>
          <p:cNvPr id="5" name="内容占位符 2"/>
          <p:cNvSpPr>
            <a:spLocks noGrp="1"/>
          </p:cNvSpPr>
          <p:nvPr>
            <p:ph idx="1"/>
          </p:nvPr>
        </p:nvSpPr>
        <p:spPr>
          <a:xfrm>
            <a:off x="1187624" y="2165576"/>
            <a:ext cx="7632848" cy="4608513"/>
          </a:xfrm>
        </p:spPr>
        <p:txBody>
          <a:bodyPr>
            <a:noAutofit/>
          </a:bodyPr>
          <a:lstStyle/>
          <a:p>
            <a:pPr marL="0" indent="0" algn="just">
              <a:lnSpc>
                <a:spcPct val="120000"/>
              </a:lnSpc>
              <a:spcBef>
                <a:spcPts val="600"/>
              </a:spcBef>
              <a:spcAft>
                <a:spcPts val="600"/>
              </a:spcAft>
              <a:buNone/>
            </a:pPr>
            <a:r>
              <a:rPr lang="en-US" altLang="zh-CN" sz="1800" dirty="0">
                <a:latin typeface="Times New Roman" panose="02020603050405020304" pitchFamily="18" charset="0"/>
                <a:cs typeface="Times New Roman" panose="02020603050405020304" pitchFamily="18" charset="0"/>
              </a:rPr>
              <a:t>Address: </a:t>
            </a:r>
            <a:r>
              <a:rPr lang="en-US" altLang="zh-CN" sz="1600" u="sng" dirty="0">
                <a:hlinkClick r:id="rId2"/>
              </a:rPr>
              <a:t>https://</a:t>
            </a:r>
            <a:r>
              <a:rPr lang="en-US" altLang="zh-CN" sz="1600" u="sng" dirty="0" smtClean="0">
                <a:hlinkClick r:id="rId2"/>
              </a:rPr>
              <a:t>www.microsoft.com/cognitive-services/en-us/speech-api</a:t>
            </a:r>
            <a:endParaRPr lang="en-US" altLang="zh-CN" sz="1600" dirty="0"/>
          </a:p>
          <a:p>
            <a:pPr marL="0" indent="0" algn="just">
              <a:lnSpc>
                <a:spcPct val="120000"/>
              </a:lnSpc>
              <a:spcBef>
                <a:spcPts val="600"/>
              </a:spcBef>
              <a:spcAft>
                <a:spcPts val="600"/>
              </a:spcAft>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Convert audio to text, understand intent, and convert text back to speech for natural </a:t>
            </a:r>
            <a:r>
              <a:rPr lang="en-US" altLang="zh-CN" sz="2000" dirty="0" smtClean="0">
                <a:latin typeface="Times New Roman" panose="02020603050405020304" pitchFamily="18" charset="0"/>
                <a:cs typeface="Times New Roman" panose="02020603050405020304" pitchFamily="18" charset="0"/>
              </a:rPr>
              <a:t>responsiveness.</a:t>
            </a:r>
          </a:p>
          <a:p>
            <a:pPr marL="0" indent="0" algn="just">
              <a:lnSpc>
                <a:spcPct val="120000"/>
              </a:lnSpc>
              <a:spcBef>
                <a:spcPts val="600"/>
              </a:spcBef>
              <a:spcAft>
                <a:spcPts val="600"/>
              </a:spcAft>
              <a:buNone/>
            </a:pPr>
            <a:r>
              <a:rPr lang="en-US" altLang="zh-CN" sz="2000" b="1" dirty="0" smtClean="0">
                <a:latin typeface="Times New Roman" panose="02020603050405020304" pitchFamily="18" charset="0"/>
                <a:cs typeface="Times New Roman" panose="02020603050405020304" pitchFamily="18" charset="0"/>
              </a:rPr>
              <a:t>Support:</a:t>
            </a:r>
            <a:r>
              <a:rPr lang="en-US" altLang="zh-CN" sz="2000" dirty="0" smtClean="0">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34 languages</a:t>
            </a:r>
            <a:r>
              <a:rPr lang="en-US" altLang="zh-CN" sz="2000" dirty="0">
                <a:latin typeface="Times New Roman" panose="02020603050405020304" pitchFamily="18" charset="0"/>
                <a:cs typeface="Times New Roman" panose="02020603050405020304" pitchFamily="18" charset="0"/>
              </a:rPr>
              <a:t>, </a:t>
            </a:r>
            <a:r>
              <a:rPr lang="en-US" altLang="zh-CN" sz="2000" u="sng" dirty="0">
                <a:latin typeface="Times New Roman" panose="02020603050405020304" pitchFamily="18" charset="0"/>
                <a:cs typeface="Times New Roman" panose="02020603050405020304" pitchFamily="18" charset="0"/>
              </a:rPr>
              <a:t>multiple dialects and </a:t>
            </a:r>
            <a:r>
              <a:rPr lang="en-US" altLang="zh-CN" sz="2000" u="sng" dirty="0" smtClean="0">
                <a:latin typeface="Times New Roman" panose="02020603050405020304" pitchFamily="18" charset="0"/>
                <a:cs typeface="Times New Roman" panose="02020603050405020304" pitchFamily="18" charset="0"/>
              </a:rPr>
              <a:t>accents</a:t>
            </a:r>
            <a:r>
              <a:rPr lang="en-US" altLang="zh-CN" sz="2000" dirty="0" smtClean="0">
                <a:latin typeface="Times New Roman" panose="02020603050405020304" pitchFamily="18" charset="0"/>
                <a:cs typeface="Times New Roman" panose="02020603050405020304" pitchFamily="18" charset="0"/>
              </a:rPr>
              <a:t>.</a:t>
            </a:r>
          </a:p>
          <a:p>
            <a:pPr marL="0" indent="0" algn="just">
              <a:lnSpc>
                <a:spcPct val="120000"/>
              </a:lnSpc>
              <a:spcBef>
                <a:spcPts val="600"/>
              </a:spcBef>
              <a:spcAft>
                <a:spcPts val="600"/>
              </a:spcAft>
              <a:buNone/>
            </a:pPr>
            <a:r>
              <a:rPr lang="en-US" altLang="zh-CN" sz="2000" dirty="0" smtClean="0">
                <a:solidFill>
                  <a:srgbClr val="FF0000"/>
                </a:solidFill>
              </a:rPr>
              <a:t>Compared to Cognitive </a:t>
            </a:r>
            <a:r>
              <a:rPr lang="en-US" altLang="zh-CN" sz="2000" dirty="0">
                <a:solidFill>
                  <a:srgbClr val="FF0000"/>
                </a:solidFill>
              </a:rPr>
              <a:t>Services provided by </a:t>
            </a:r>
            <a:r>
              <a:rPr lang="en-US" altLang="zh-CN" sz="2000" b="1" dirty="0">
                <a:solidFill>
                  <a:srgbClr val="FF0000"/>
                </a:solidFill>
              </a:rPr>
              <a:t>IBM </a:t>
            </a:r>
            <a:r>
              <a:rPr lang="en-US" altLang="zh-CN" sz="2000" b="1" dirty="0" smtClean="0">
                <a:solidFill>
                  <a:srgbClr val="FF0000"/>
                </a:solidFill>
              </a:rPr>
              <a:t>Watson (Text-to-Speech), </a:t>
            </a:r>
            <a:r>
              <a:rPr lang="en-US" altLang="zh-CN" sz="2000" dirty="0" smtClean="0">
                <a:solidFill>
                  <a:srgbClr val="FF0000"/>
                </a:solidFill>
              </a:rPr>
              <a:t>this one seems </a:t>
            </a:r>
            <a:r>
              <a:rPr lang="en-US" altLang="zh-CN" sz="2000" dirty="0">
                <a:solidFill>
                  <a:srgbClr val="FF0000"/>
                </a:solidFill>
              </a:rPr>
              <a:t>to be more </a:t>
            </a:r>
            <a:r>
              <a:rPr lang="en-US" altLang="zh-CN" sz="2000" dirty="0" smtClean="0">
                <a:solidFill>
                  <a:srgbClr val="FF0000"/>
                </a:solidFill>
              </a:rPr>
              <a:t>powerful.</a:t>
            </a:r>
          </a:p>
          <a:p>
            <a:pPr marL="0" indent="0" algn="just">
              <a:lnSpc>
                <a:spcPct val="120000"/>
              </a:lnSpc>
              <a:spcBef>
                <a:spcPts val="600"/>
              </a:spcBef>
              <a:spcAft>
                <a:spcPts val="0"/>
              </a:spcAft>
              <a:buNone/>
            </a:pPr>
            <a:endParaRPr lang="en-US" altLang="zh-CN" sz="1600" dirty="0"/>
          </a:p>
        </p:txBody>
      </p:sp>
    </p:spTree>
    <p:extLst>
      <p:ext uri="{BB962C8B-B14F-4D97-AF65-F5344CB8AC3E}">
        <p14:creationId xmlns:p14="http://schemas.microsoft.com/office/powerpoint/2010/main" val="2869837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9.  Microsoft Cognitive Services: Speech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29</a:t>
            </a:fld>
            <a:endParaRPr lang="en-US" dirty="0"/>
          </a:p>
        </p:txBody>
      </p:sp>
      <p:sp>
        <p:nvSpPr>
          <p:cNvPr id="5" name="内容占位符 2"/>
          <p:cNvSpPr txBox="1">
            <a:spLocks/>
          </p:cNvSpPr>
          <p:nvPr/>
        </p:nvSpPr>
        <p:spPr bwMode="auto">
          <a:xfrm>
            <a:off x="990600" y="1626507"/>
            <a:ext cx="3428999"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C85300"/>
              </a:buClr>
              <a:buSzPct val="8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spcBef>
                <a:spcPts val="600"/>
              </a:spcBef>
              <a:buFont typeface="Wingdings" pitchFamily="2" charset="2"/>
              <a:buNone/>
            </a:pPr>
            <a:r>
              <a:rPr lang="en-US" altLang="zh-CN" sz="1500" kern="0" dirty="0" smtClean="0">
                <a:latin typeface="Times New Roman" panose="02020603050405020304" pitchFamily="18" charset="0"/>
                <a:cs typeface="Times New Roman" panose="02020603050405020304" pitchFamily="18" charset="0"/>
              </a:rPr>
              <a:t>The university experience must tell women that their brain power is valued, and not just that, but that they belong among the leadership of the university itself. And so importantly, right now, the experience must make it clear that the safety of women, minorities, and anyone who may be vulnerable is a right and not a privilege. A right that will be respected by a community that believes and supports survivors. And that recognizes that when one person's safety is violated, everyone feels that their own safety is violated. A university should be a place of refuge that takes action against all forms of violence. That's why we believe that students should leave university believing in, striving for, and expecting societies of true equality. Societies of true equality in every sense, and that universities have the power to be a vital catalyst for that change.</a:t>
            </a:r>
            <a:endParaRPr lang="en-US" altLang="zh-CN" sz="1500" kern="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7"/>
          <a:stretch>
            <a:fillRect/>
          </a:stretch>
        </p:blipFill>
        <p:spPr>
          <a:xfrm>
            <a:off x="4586291" y="1757399"/>
            <a:ext cx="4147881" cy="2346741"/>
          </a:xfrm>
          <a:prstGeom prst="rect">
            <a:avLst/>
          </a:prstGeom>
        </p:spPr>
      </p:pic>
      <p:sp>
        <p:nvSpPr>
          <p:cNvPr id="9" name="文本框 8"/>
          <p:cNvSpPr txBox="1"/>
          <p:nvPr/>
        </p:nvSpPr>
        <p:spPr>
          <a:xfrm>
            <a:off x="4419599" y="6012588"/>
            <a:ext cx="2209800" cy="430887"/>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English-CA</a:t>
            </a:r>
            <a:endParaRPr lang="zh-CN" altLang="en-US" sz="2200" dirty="0">
              <a:latin typeface="Times New Roman" panose="02020603050405020304" pitchFamily="18" charset="0"/>
              <a:cs typeface="Times New Roman" panose="02020603050405020304" pitchFamily="18" charset="0"/>
            </a:endParaRPr>
          </a:p>
        </p:txBody>
      </p:sp>
      <p:pic>
        <p:nvPicPr>
          <p:cNvPr id="18" name="Microsoft_text_speech(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586291" y="4629716"/>
            <a:ext cx="1219200" cy="1219200"/>
          </a:xfrm>
          <a:prstGeom prst="rect">
            <a:avLst/>
          </a:prstGeom>
        </p:spPr>
      </p:pic>
      <p:pic>
        <p:nvPicPr>
          <p:cNvPr id="19" name="Microsoft_text_speech(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054552" y="4640988"/>
            <a:ext cx="1371600" cy="1371600"/>
          </a:xfrm>
          <a:prstGeom prst="rect">
            <a:avLst/>
          </a:prstGeom>
        </p:spPr>
      </p:pic>
      <p:sp>
        <p:nvSpPr>
          <p:cNvPr id="20" name="文本框 19"/>
          <p:cNvSpPr txBox="1"/>
          <p:nvPr/>
        </p:nvSpPr>
        <p:spPr>
          <a:xfrm>
            <a:off x="6743698" y="6012587"/>
            <a:ext cx="2209800" cy="430887"/>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English-IN</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7606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6" fill="hold"/>
                                        <p:tgtEl>
                                          <p:spTgt spid="18"/>
                                        </p:tgtEl>
                                      </p:cBhvr>
                                    </p:cmd>
                                  </p:childTnLst>
                                </p:cTn>
                              </p:par>
                            </p:childTnLst>
                          </p:cTn>
                        </p:par>
                      </p:childTnLst>
                    </p:cTn>
                  </p:par>
                </p:childTnLst>
              </p:cTn>
              <p:nextCondLst>
                <p:cond evt="onClick" delay="0">
                  <p:tgtEl>
                    <p:spTgt spid="18"/>
                  </p:tgtEl>
                </p:cond>
              </p:nextCondLst>
            </p:seq>
            <p:audio>
              <p:cMediaNode vol="80000">
                <p:cTn id="7" fill="hold"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6576" fill="hold"/>
                                        <p:tgtEl>
                                          <p:spTgt spid="19"/>
                                        </p:tgtEl>
                                      </p:cBhvr>
                                    </p:cmd>
                                  </p:childTnLst>
                                </p:cTn>
                              </p:par>
                            </p:childTnLst>
                          </p:cTn>
                        </p:par>
                      </p:childTnLst>
                    </p:cTn>
                  </p:par>
                </p:childTnLst>
              </p:cTn>
              <p:nextCondLst>
                <p:cond evt="onClick" delay="0">
                  <p:tgtEl>
                    <p:spTgt spid="19"/>
                  </p:tgtEl>
                </p:cond>
              </p:nextCondLst>
            </p:seq>
            <p:audio>
              <p:cMediaNode vol="80000">
                <p:cTn id="13"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185" y="471132"/>
            <a:ext cx="7632849" cy="1143000"/>
          </a:xfrm>
        </p:spPr>
        <p:txBody>
          <a:bodyPr>
            <a:normAutofit fontScale="90000"/>
          </a:bodyPr>
          <a:lstStyle/>
          <a:p>
            <a:r>
              <a:rPr lang="en-US" altLang="zh-CN" dirty="0"/>
              <a:t>1</a:t>
            </a:r>
            <a:r>
              <a:rPr lang="en-US" altLang="zh-CN" dirty="0" smtClean="0"/>
              <a:t>. IBM </a:t>
            </a:r>
            <a:r>
              <a:rPr lang="en-US" altLang="zh-CN" dirty="0"/>
              <a:t>Watson: Natural Language </a:t>
            </a:r>
            <a:r>
              <a:rPr lang="en-US" altLang="zh-CN" dirty="0" smtClean="0"/>
              <a:t>Understanding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3</a:t>
            </a:fld>
            <a:endParaRPr lang="en-US" dirty="0"/>
          </a:p>
        </p:txBody>
      </p:sp>
      <p:sp>
        <p:nvSpPr>
          <p:cNvPr id="6" name="内容占位符 2"/>
          <p:cNvSpPr>
            <a:spLocks noGrp="1"/>
          </p:cNvSpPr>
          <p:nvPr>
            <p:ph idx="1"/>
          </p:nvPr>
        </p:nvSpPr>
        <p:spPr>
          <a:xfrm>
            <a:off x="990600" y="1879837"/>
            <a:ext cx="8058815" cy="4724400"/>
          </a:xfrm>
        </p:spPr>
        <p:txBody>
          <a:bodyPr>
            <a:normAutofit/>
          </a:bodyPr>
          <a:lstStyle/>
          <a:p>
            <a:pPr marL="0" indent="0" algn="just">
              <a:buNone/>
            </a:pPr>
            <a:r>
              <a:rPr lang="en-US" altLang="zh-CN" dirty="0" smtClean="0">
                <a:latin typeface="Times New Roman" panose="02020603050405020304" pitchFamily="18" charset="0"/>
                <a:cs typeface="Times New Roman" panose="02020603050405020304" pitchFamily="18" charset="0"/>
              </a:rPr>
              <a:t>Address: </a:t>
            </a:r>
            <a:r>
              <a:rPr lang="en-US" altLang="zh-CN" sz="1900" u="sng" dirty="0" smtClean="0">
                <a:latin typeface="Times New Roman" panose="02020603050405020304" pitchFamily="18" charset="0"/>
                <a:cs typeface="Times New Roman" panose="02020603050405020304" pitchFamily="18" charset="0"/>
                <a:hlinkClick r:id="rId2"/>
              </a:rPr>
              <a:t>https</a:t>
            </a:r>
            <a:r>
              <a:rPr lang="en-US" altLang="zh-CN" sz="1900" u="sng" dirty="0">
                <a:latin typeface="Times New Roman" panose="02020603050405020304" pitchFamily="18" charset="0"/>
                <a:cs typeface="Times New Roman" panose="02020603050405020304" pitchFamily="18" charset="0"/>
                <a:hlinkClick r:id="rId2"/>
              </a:rPr>
              <a:t>://natural-language-understanding-demo.ng.bluemix.net</a:t>
            </a:r>
            <a:r>
              <a:rPr lang="en-US" altLang="zh-CN" sz="1900" u="sng" dirty="0" smtClean="0">
                <a:latin typeface="Times New Roman" panose="02020603050405020304" pitchFamily="18" charset="0"/>
                <a:cs typeface="Times New Roman" panose="02020603050405020304" pitchFamily="18" charset="0"/>
                <a:hlinkClick r:id="rId2"/>
              </a:rPr>
              <a:t>/</a:t>
            </a:r>
            <a:endParaRPr lang="en-US" altLang="zh-CN" sz="1900" dirty="0">
              <a:latin typeface="Times New Roman" panose="02020603050405020304" pitchFamily="18" charset="0"/>
              <a:cs typeface="Times New Roman" panose="02020603050405020304" pitchFamily="18" charset="0"/>
            </a:endParaRPr>
          </a:p>
          <a:p>
            <a:pPr marL="0" indent="0" algn="just">
              <a:lnSpc>
                <a:spcPct val="125000"/>
              </a:lnSpc>
              <a:spcBef>
                <a:spcPts val="1200"/>
              </a:spcBef>
              <a:buNone/>
            </a:pPr>
            <a:r>
              <a:rPr lang="en-US" altLang="zh-CN" dirty="0" smtClean="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Natural </a:t>
            </a:r>
            <a:r>
              <a:rPr lang="en-US" altLang="zh-CN" sz="2200" dirty="0">
                <a:latin typeface="Times New Roman" panose="02020603050405020304" pitchFamily="18" charset="0"/>
                <a:cs typeface="Times New Roman" panose="02020603050405020304" pitchFamily="18" charset="0"/>
              </a:rPr>
              <a:t>Language Understanding is a collection of APIs that offer text analysis through </a:t>
            </a:r>
            <a:r>
              <a:rPr lang="en-US" altLang="zh-CN" sz="2200" u="sng" dirty="0">
                <a:latin typeface="Times New Roman" panose="02020603050405020304" pitchFamily="18" charset="0"/>
                <a:cs typeface="Times New Roman" panose="02020603050405020304" pitchFamily="18" charset="0"/>
              </a:rPr>
              <a:t>natural language </a:t>
            </a:r>
            <a:r>
              <a:rPr lang="en-US" altLang="zh-CN" sz="2200" u="sng" dirty="0" smtClean="0">
                <a:latin typeface="Times New Roman" panose="02020603050405020304" pitchFamily="18" charset="0"/>
                <a:cs typeface="Times New Roman" panose="02020603050405020304" pitchFamily="18" charset="0"/>
              </a:rPr>
              <a:t>processing</a:t>
            </a:r>
            <a:r>
              <a:rPr lang="en-US" altLang="zh-CN" sz="2200" dirty="0" smtClean="0">
                <a:latin typeface="Times New Roman" panose="02020603050405020304" pitchFamily="18" charset="0"/>
                <a:cs typeface="Times New Roman" panose="02020603050405020304" pitchFamily="18" charset="0"/>
              </a:rPr>
              <a:t> to </a:t>
            </a:r>
            <a:r>
              <a:rPr lang="en-US" altLang="zh-CN" sz="2200" dirty="0">
                <a:latin typeface="Times New Roman" panose="02020603050405020304" pitchFamily="18" charset="0"/>
                <a:cs typeface="Times New Roman" panose="02020603050405020304" pitchFamily="18" charset="0"/>
              </a:rPr>
              <a:t>help you understand its </a:t>
            </a:r>
            <a:r>
              <a:rPr lang="en-US" altLang="zh-CN" sz="2200" dirty="0">
                <a:solidFill>
                  <a:srgbClr val="FF0000"/>
                </a:solidFill>
                <a:latin typeface="Times New Roman" panose="02020603050405020304" pitchFamily="18" charset="0"/>
                <a:cs typeface="Times New Roman" panose="02020603050405020304" pitchFamily="18" charset="0"/>
              </a:rPr>
              <a:t>concepts, entities, keywords, sentiment, and more</a:t>
            </a: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Provide </a:t>
            </a:r>
            <a:r>
              <a:rPr lang="en-US" altLang="zh-CN" sz="2200" dirty="0">
                <a:latin typeface="Times New Roman" panose="02020603050405020304" pitchFamily="18" charset="0"/>
                <a:cs typeface="Times New Roman" panose="02020603050405020304" pitchFamily="18" charset="0"/>
              </a:rPr>
              <a:t>plain text, HTML, or a public URL, and Natural Language Understanding returns results for the features you specify. </a:t>
            </a:r>
            <a:r>
              <a:rPr lang="en-US" altLang="zh-CN" sz="2200" dirty="0" smtClean="0">
                <a:latin typeface="Times New Roman" panose="02020603050405020304" pitchFamily="18" charset="0"/>
                <a:cs typeface="Times New Roman" panose="02020603050405020304" pitchFamily="18" charset="0"/>
              </a:rPr>
              <a:t>This </a:t>
            </a:r>
            <a:r>
              <a:rPr lang="en-US" altLang="zh-CN" sz="2200" dirty="0">
                <a:latin typeface="Times New Roman" panose="02020603050405020304" pitchFamily="18" charset="0"/>
                <a:cs typeface="Times New Roman" panose="02020603050405020304" pitchFamily="18" charset="0"/>
              </a:rPr>
              <a:t>set of APIs can analyze text </a:t>
            </a:r>
            <a:r>
              <a:rPr lang="en-US" altLang="zh-CN" sz="2200" dirty="0" smtClean="0">
                <a:latin typeface="Times New Roman" panose="02020603050405020304" pitchFamily="18" charset="0"/>
                <a:cs typeface="Times New Roman" panose="02020603050405020304" pitchFamily="18" charset="0"/>
              </a:rPr>
              <a:t>Additionally</a:t>
            </a:r>
            <a:r>
              <a:rPr lang="en-US" altLang="zh-CN" sz="2200" dirty="0">
                <a:latin typeface="Times New Roman" panose="02020603050405020304" pitchFamily="18" charset="0"/>
                <a:cs typeface="Times New Roman" panose="02020603050405020304" pitchFamily="18" charset="0"/>
              </a:rPr>
              <a:t>, you can create a custom model for some APIs to get specific results that are tailored to your domain. This system is for demonstration purposes only and is not intended to process Personal Data. </a:t>
            </a:r>
            <a:endParaRPr lang="en-US" altLang="zh-CN" sz="2200" dirty="0"/>
          </a:p>
        </p:txBody>
      </p:sp>
    </p:spTree>
    <p:extLst>
      <p:ext uri="{BB962C8B-B14F-4D97-AF65-F5344CB8AC3E}">
        <p14:creationId xmlns:p14="http://schemas.microsoft.com/office/powerpoint/2010/main" val="3055882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10. </a:t>
            </a:r>
            <a:r>
              <a:rPr lang="en-US" altLang="zh-CN" dirty="0"/>
              <a:t> Microsoft Cognitive Services: Text Analytics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30</a:t>
            </a:fld>
            <a:endParaRPr lang="en-US" dirty="0"/>
          </a:p>
        </p:txBody>
      </p:sp>
      <p:sp>
        <p:nvSpPr>
          <p:cNvPr id="5" name="内容占位符 2"/>
          <p:cNvSpPr>
            <a:spLocks noGrp="1"/>
          </p:cNvSpPr>
          <p:nvPr>
            <p:ph idx="1"/>
          </p:nvPr>
        </p:nvSpPr>
        <p:spPr>
          <a:xfrm>
            <a:off x="1215697" y="1905000"/>
            <a:ext cx="7632848" cy="4608513"/>
          </a:xfrm>
        </p:spPr>
        <p:txBody>
          <a:bodyPr>
            <a:noAutofit/>
          </a:bodyPr>
          <a:lstStyle/>
          <a:p>
            <a:pPr marL="0" indent="0" algn="just">
              <a:lnSpc>
                <a:spcPct val="120000"/>
              </a:lnSpc>
              <a:spcBef>
                <a:spcPts val="600"/>
              </a:spcBef>
              <a:spcAft>
                <a:spcPts val="0"/>
              </a:spcAft>
              <a:buNone/>
            </a:pPr>
            <a:r>
              <a:rPr lang="en-US" altLang="zh-CN" sz="1800" dirty="0">
                <a:latin typeface="Times New Roman" panose="02020603050405020304" pitchFamily="18" charset="0"/>
                <a:cs typeface="Times New Roman" panose="02020603050405020304" pitchFamily="18" charset="0"/>
              </a:rPr>
              <a:t>Address: </a:t>
            </a:r>
            <a:r>
              <a:rPr lang="en-US" altLang="zh-CN" sz="1600" u="sng" dirty="0">
                <a:latin typeface="Times New Roman" panose="02020603050405020304" pitchFamily="18" charset="0"/>
                <a:cs typeface="Times New Roman" panose="02020603050405020304" pitchFamily="18" charset="0"/>
                <a:hlinkClick r:id="rId2"/>
              </a:rPr>
              <a:t>https://</a:t>
            </a:r>
            <a:r>
              <a:rPr lang="en-US" altLang="zh-CN" sz="1600" u="sng" dirty="0" smtClean="0">
                <a:latin typeface="Times New Roman" panose="02020603050405020304" pitchFamily="18" charset="0"/>
                <a:cs typeface="Times New Roman" panose="02020603050405020304" pitchFamily="18" charset="0"/>
                <a:hlinkClick r:id="rId2"/>
              </a:rPr>
              <a:t>www.microsoft.com/cognitive-services/en-us/text-analytics-api</a:t>
            </a:r>
            <a:endParaRPr lang="en-US" altLang="zh-CN" sz="1600" dirty="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Detect sentiment, key phrases, and language from your </a:t>
            </a:r>
            <a:r>
              <a:rPr lang="en-US" altLang="zh-CN" sz="2000" dirty="0" smtClean="0">
                <a:latin typeface="Times New Roman" panose="02020603050405020304" pitchFamily="18" charset="0"/>
                <a:cs typeface="Times New Roman" panose="02020603050405020304" pitchFamily="18" charset="0"/>
              </a:rPr>
              <a:t>text</a:t>
            </a: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Sentiment </a:t>
            </a:r>
            <a:r>
              <a:rPr lang="en-US" altLang="zh-CN" sz="2000" b="1" dirty="0" smtClean="0">
                <a:latin typeface="Times New Roman" panose="02020603050405020304" pitchFamily="18" charset="0"/>
                <a:cs typeface="Times New Roman" panose="02020603050405020304" pitchFamily="18" charset="0"/>
              </a:rPr>
              <a:t>Analysis: </a:t>
            </a:r>
            <a:r>
              <a:rPr lang="en-US" altLang="zh-CN" sz="2000" dirty="0" smtClean="0">
                <a:latin typeface="Times New Roman" panose="02020603050405020304" pitchFamily="18" charset="0"/>
                <a:cs typeface="Times New Roman" panose="02020603050405020304" pitchFamily="18" charset="0"/>
              </a:rPr>
              <a:t>Find </a:t>
            </a:r>
            <a:r>
              <a:rPr lang="en-US" altLang="zh-CN" sz="2000" dirty="0">
                <a:latin typeface="Times New Roman" panose="02020603050405020304" pitchFamily="18" charset="0"/>
                <a:cs typeface="Times New Roman" panose="02020603050405020304" pitchFamily="18" charset="0"/>
              </a:rPr>
              <a:t>out what customers think of your brand or topic by analyzing raw text for clues about positive or negative sentiment</a:t>
            </a:r>
            <a:r>
              <a:rPr lang="en-US" altLang="zh-CN" sz="2000" dirty="0" smtClean="0">
                <a:latin typeface="Times New Roman" panose="02020603050405020304" pitchFamily="18" charset="0"/>
                <a:cs typeface="Times New Roman" panose="02020603050405020304" pitchFamily="18" charset="0"/>
              </a:rPr>
              <a:t>.</a:t>
            </a: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Key Phrase </a:t>
            </a:r>
            <a:r>
              <a:rPr lang="en-US" altLang="zh-CN" sz="2000" b="1" dirty="0" smtClean="0">
                <a:latin typeface="Times New Roman" panose="02020603050405020304" pitchFamily="18" charset="0"/>
                <a:cs typeface="Times New Roman" panose="02020603050405020304" pitchFamily="18" charset="0"/>
              </a:rPr>
              <a:t>Extraction: </a:t>
            </a:r>
            <a:r>
              <a:rPr lang="en-US" altLang="zh-CN" sz="2000" dirty="0">
                <a:latin typeface="Times New Roman" panose="02020603050405020304" pitchFamily="18" charset="0"/>
                <a:cs typeface="Times New Roman" panose="02020603050405020304" pitchFamily="18" charset="0"/>
              </a:rPr>
              <a:t>Automatically extract key phrases to quickly identify the main points. </a:t>
            </a:r>
            <a:endParaRPr lang="en-US" altLang="zh-CN" sz="2000" dirty="0" smtClean="0">
              <a:latin typeface="Times New Roman" panose="02020603050405020304" pitchFamily="18" charset="0"/>
              <a:cs typeface="Times New Roman" panose="02020603050405020304" pitchFamily="18" charset="0"/>
            </a:endParaRP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Language </a:t>
            </a:r>
            <a:r>
              <a:rPr lang="en-US" altLang="zh-CN" sz="2000" b="1" dirty="0" smtClean="0">
                <a:latin typeface="Times New Roman" panose="02020603050405020304" pitchFamily="18" charset="0"/>
                <a:cs typeface="Times New Roman" panose="02020603050405020304" pitchFamily="18" charset="0"/>
              </a:rPr>
              <a:t>Detection: </a:t>
            </a:r>
            <a:r>
              <a:rPr lang="en-US" altLang="zh-CN" sz="2000" b="1" dirty="0" smtClean="0">
                <a:solidFill>
                  <a:srgbClr val="FF0000"/>
                </a:solidFill>
                <a:latin typeface="Times New Roman" panose="02020603050405020304" pitchFamily="18" charset="0"/>
                <a:cs typeface="Times New Roman" panose="02020603050405020304" pitchFamily="18" charset="0"/>
              </a:rPr>
              <a:t>Support 120 languages</a:t>
            </a:r>
            <a:endParaRPr lang="en-US" altLang="zh-CN" sz="2000" b="1" dirty="0">
              <a:solidFill>
                <a:srgbClr val="FF0000"/>
              </a:solidFill>
              <a:latin typeface="Times New Roman" panose="02020603050405020304" pitchFamily="18" charset="0"/>
              <a:cs typeface="Times New Roman" panose="02020603050405020304" pitchFamily="18" charset="0"/>
            </a:endParaRP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Entity </a:t>
            </a:r>
            <a:r>
              <a:rPr lang="en-US" altLang="zh-CN" sz="2000" b="1" dirty="0" smtClean="0">
                <a:latin typeface="Times New Roman" panose="02020603050405020304" pitchFamily="18" charset="0"/>
                <a:cs typeface="Times New Roman" panose="02020603050405020304" pitchFamily="18" charset="0"/>
              </a:rPr>
              <a:t>Recognition: </a:t>
            </a:r>
            <a:r>
              <a:rPr lang="en-US" altLang="zh-CN" sz="2000" dirty="0">
                <a:latin typeface="Times New Roman" panose="02020603050405020304" pitchFamily="18" charset="0"/>
                <a:cs typeface="Times New Roman" panose="02020603050405020304" pitchFamily="18" charset="0"/>
              </a:rPr>
              <a:t>Identify and categorize entities in your text as people, places, organizations, date/time, quantities, percentages, currencies, and more. </a:t>
            </a:r>
          </a:p>
        </p:txBody>
      </p:sp>
    </p:spTree>
    <p:extLst>
      <p:ext uri="{BB962C8B-B14F-4D97-AF65-F5344CB8AC3E}">
        <p14:creationId xmlns:p14="http://schemas.microsoft.com/office/powerpoint/2010/main" val="2059006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10.  Microsoft Cognitive Services: Text Analytics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31</a:t>
            </a:fld>
            <a:endParaRPr lang="en-US" dirty="0"/>
          </a:p>
        </p:txBody>
      </p:sp>
      <p:pic>
        <p:nvPicPr>
          <p:cNvPr id="5" name="图片 4"/>
          <p:cNvPicPr>
            <a:picLocks noChangeAspect="1"/>
          </p:cNvPicPr>
          <p:nvPr/>
        </p:nvPicPr>
        <p:blipFill rotWithShape="1">
          <a:blip r:embed="rId2"/>
          <a:srcRect l="3820"/>
          <a:stretch/>
        </p:blipFill>
        <p:spPr>
          <a:xfrm>
            <a:off x="914400" y="1628775"/>
            <a:ext cx="3605393" cy="2819399"/>
          </a:xfrm>
          <a:prstGeom prst="rect">
            <a:avLst/>
          </a:prstGeom>
        </p:spPr>
      </p:pic>
      <p:pic>
        <p:nvPicPr>
          <p:cNvPr id="6" name="图片 5"/>
          <p:cNvPicPr>
            <a:picLocks noChangeAspect="1"/>
          </p:cNvPicPr>
          <p:nvPr/>
        </p:nvPicPr>
        <p:blipFill>
          <a:blip r:embed="rId3"/>
          <a:stretch>
            <a:fillRect/>
          </a:stretch>
        </p:blipFill>
        <p:spPr>
          <a:xfrm>
            <a:off x="3748405" y="3429000"/>
            <a:ext cx="5395595" cy="3455307"/>
          </a:xfrm>
          <a:prstGeom prst="rect">
            <a:avLst/>
          </a:prstGeom>
        </p:spPr>
      </p:pic>
    </p:spTree>
    <p:extLst>
      <p:ext uri="{BB962C8B-B14F-4D97-AF65-F5344CB8AC3E}">
        <p14:creationId xmlns:p14="http://schemas.microsoft.com/office/powerpoint/2010/main" val="801011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11. </a:t>
            </a:r>
            <a:r>
              <a:rPr lang="en-US" altLang="zh-CN" dirty="0"/>
              <a:t> Microsoft Cognitive Services: Image Search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32</a:t>
            </a:fld>
            <a:endParaRPr lang="en-US" dirty="0"/>
          </a:p>
        </p:txBody>
      </p:sp>
      <p:sp>
        <p:nvSpPr>
          <p:cNvPr id="5" name="内容占位符 2"/>
          <p:cNvSpPr>
            <a:spLocks noGrp="1"/>
          </p:cNvSpPr>
          <p:nvPr>
            <p:ph idx="1"/>
          </p:nvPr>
        </p:nvSpPr>
        <p:spPr>
          <a:xfrm>
            <a:off x="1187623" y="1773237"/>
            <a:ext cx="7632848" cy="4608513"/>
          </a:xfrm>
        </p:spPr>
        <p:txBody>
          <a:bodyPr>
            <a:noAutofit/>
          </a:bodyPr>
          <a:lstStyle/>
          <a:p>
            <a:pPr marL="0" indent="0" algn="just">
              <a:lnSpc>
                <a:spcPct val="120000"/>
              </a:lnSpc>
              <a:spcBef>
                <a:spcPts val="600"/>
              </a:spcBef>
              <a:spcAft>
                <a:spcPts val="0"/>
              </a:spcAft>
              <a:buNone/>
            </a:pPr>
            <a:r>
              <a:rPr lang="en-US" altLang="zh-CN" sz="1800" dirty="0">
                <a:latin typeface="Times New Roman" panose="02020603050405020304" pitchFamily="18" charset="0"/>
                <a:cs typeface="Times New Roman" panose="02020603050405020304" pitchFamily="18" charset="0"/>
              </a:rPr>
              <a:t>Address: </a:t>
            </a:r>
            <a:r>
              <a:rPr lang="en-US" altLang="zh-CN" sz="1600" u="sng" dirty="0">
                <a:hlinkClick r:id="rId2"/>
              </a:rPr>
              <a:t>https://</a:t>
            </a:r>
            <a:r>
              <a:rPr lang="en-US" altLang="zh-CN" sz="1600" u="sng" dirty="0" smtClean="0">
                <a:hlinkClick r:id="rId2"/>
              </a:rPr>
              <a:t>www.microsoft.com/cognitive-services/en-us/bing-image-search-api</a:t>
            </a:r>
            <a:endParaRPr lang="en-US" altLang="zh-CN" sz="1600" dirty="0"/>
          </a:p>
          <a:p>
            <a:pPr marL="0" indent="0" algn="just">
              <a:lnSpc>
                <a:spcPct val="120000"/>
              </a:lnSpc>
              <a:spcBef>
                <a:spcPts val="600"/>
              </a:spcBef>
              <a:spcAft>
                <a:spcPts val="0"/>
              </a:spcAft>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Add a variety of image search options to your app or website, from trending images to detailed insights</a:t>
            </a:r>
            <a:r>
              <a:rPr lang="en-US" altLang="zh-CN"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503449" y="3618813"/>
            <a:ext cx="3057525" cy="3129467"/>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4876800" y="3451766"/>
            <a:ext cx="3146672" cy="3296514"/>
          </a:xfrm>
          <a:prstGeom prst="rect">
            <a:avLst/>
          </a:prstGeom>
          <a:ln>
            <a:solidFill>
              <a:schemeClr val="tx1"/>
            </a:solidFill>
          </a:ln>
        </p:spPr>
      </p:pic>
    </p:spTree>
    <p:extLst>
      <p:ext uri="{BB962C8B-B14F-4D97-AF65-F5344CB8AC3E}">
        <p14:creationId xmlns:p14="http://schemas.microsoft.com/office/powerpoint/2010/main" val="34703808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11. </a:t>
            </a:r>
            <a:r>
              <a:rPr lang="en-US" altLang="zh-CN" dirty="0"/>
              <a:t> Microsoft Cognitive Services: Image Search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33</a:t>
            </a:fld>
            <a:endParaRPr lang="en-US" dirty="0"/>
          </a:p>
        </p:txBody>
      </p:sp>
      <p:pic>
        <p:nvPicPr>
          <p:cNvPr id="8" name="图片 7"/>
          <p:cNvPicPr>
            <a:picLocks noChangeAspect="1"/>
          </p:cNvPicPr>
          <p:nvPr/>
        </p:nvPicPr>
        <p:blipFill>
          <a:blip r:embed="rId2"/>
          <a:stretch>
            <a:fillRect/>
          </a:stretch>
        </p:blipFill>
        <p:spPr>
          <a:xfrm>
            <a:off x="1185798" y="1481751"/>
            <a:ext cx="6971579" cy="2845254"/>
          </a:xfrm>
          <a:prstGeom prst="rect">
            <a:avLst/>
          </a:prstGeom>
        </p:spPr>
      </p:pic>
      <p:pic>
        <p:nvPicPr>
          <p:cNvPr id="9" name="图片 8"/>
          <p:cNvPicPr>
            <a:picLocks noChangeAspect="1"/>
          </p:cNvPicPr>
          <p:nvPr/>
        </p:nvPicPr>
        <p:blipFill rotWithShape="1">
          <a:blip r:embed="rId3"/>
          <a:srcRect t="2425"/>
          <a:stretch/>
        </p:blipFill>
        <p:spPr>
          <a:xfrm>
            <a:off x="1185798" y="4312491"/>
            <a:ext cx="7187615" cy="2362200"/>
          </a:xfrm>
          <a:prstGeom prst="rect">
            <a:avLst/>
          </a:prstGeom>
        </p:spPr>
      </p:pic>
      <p:sp>
        <p:nvSpPr>
          <p:cNvPr id="10" name="椭圆 9"/>
          <p:cNvSpPr/>
          <p:nvPr/>
        </p:nvSpPr>
        <p:spPr>
          <a:xfrm>
            <a:off x="3200400" y="1481751"/>
            <a:ext cx="762000" cy="656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67000" y="4154128"/>
            <a:ext cx="762000" cy="656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33748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12</a:t>
            </a:r>
            <a:r>
              <a:rPr lang="fr-FR" altLang="zh-CN" dirty="0" smtClean="0">
                <a:latin typeface="Times New Roman" panose="02020603050405020304" pitchFamily="18" charset="0"/>
                <a:cs typeface="Times New Roman" panose="02020603050405020304" pitchFamily="18" charset="0"/>
              </a:rPr>
              <a:t>. </a:t>
            </a:r>
            <a:r>
              <a:rPr lang="fr-FR" altLang="zh-CN" dirty="0"/>
              <a:t>COGITO Cognitive Services: Intelligence API</a:t>
            </a:r>
            <a:endParaRPr lang="zh-CN" altLang="en-US" dirty="0"/>
          </a:p>
        </p:txBody>
      </p:sp>
      <p:sp>
        <p:nvSpPr>
          <p:cNvPr id="3" name="内容占位符 2"/>
          <p:cNvSpPr>
            <a:spLocks noGrp="1"/>
          </p:cNvSpPr>
          <p:nvPr>
            <p:ph idx="1"/>
          </p:nvPr>
        </p:nvSpPr>
        <p:spPr>
          <a:xfrm>
            <a:off x="1187624" y="1773238"/>
            <a:ext cx="7632848" cy="4703762"/>
          </a:xfrm>
        </p:spPr>
        <p:txBody>
          <a:bodyPr>
            <a:normAutofit/>
          </a:bodyPr>
          <a:lstStyle/>
          <a:p>
            <a:pPr marL="0" indent="0">
              <a:buNone/>
            </a:pPr>
            <a:r>
              <a:rPr lang="en-US" altLang="zh-CN" dirty="0" smtClean="0">
                <a:latin typeface="Times New Roman" panose="02020603050405020304" pitchFamily="18" charset="0"/>
                <a:cs typeface="Times New Roman" panose="02020603050405020304" pitchFamily="18" charset="0"/>
              </a:rPr>
              <a:t>Address: </a:t>
            </a:r>
            <a:r>
              <a:rPr lang="en-US" altLang="zh-CN" u="sng" dirty="0" smtClean="0">
                <a:latin typeface="Times New Roman" panose="02020603050405020304" pitchFamily="18" charset="0"/>
                <a:cs typeface="Times New Roman" panose="02020603050405020304" pitchFamily="18" charset="0"/>
                <a:hlinkClick r:id="rId2"/>
              </a:rPr>
              <a:t>http</a:t>
            </a:r>
            <a:r>
              <a:rPr lang="en-US" altLang="zh-CN" u="sng" dirty="0">
                <a:latin typeface="Times New Roman" panose="02020603050405020304" pitchFamily="18" charset="0"/>
                <a:cs typeface="Times New Roman" panose="02020603050405020304" pitchFamily="18" charset="0"/>
                <a:hlinkClick r:id="rId2"/>
              </a:rPr>
              <a:t>://www.intelligenceapi.com/demo</a:t>
            </a:r>
            <a:r>
              <a:rPr lang="en-US" altLang="zh-CN" u="sng" dirty="0" smtClean="0">
                <a:latin typeface="Times New Roman" panose="02020603050405020304" pitchFamily="18" charset="0"/>
                <a:cs typeface="Times New Roman" panose="02020603050405020304" pitchFamily="18" charset="0"/>
                <a:hlinkClick r:id="rId2"/>
              </a:rPr>
              <a:t>/</a:t>
            </a:r>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34</a:t>
            </a:fld>
            <a:endParaRPr lang="en-US" dirty="0"/>
          </a:p>
        </p:txBody>
      </p:sp>
      <p:pic>
        <p:nvPicPr>
          <p:cNvPr id="1026" name="Picture 2" descr="http://www.intelligenceapi.com/images/API.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30" t="7558" r="1509" b="7565"/>
          <a:stretch/>
        </p:blipFill>
        <p:spPr bwMode="auto">
          <a:xfrm>
            <a:off x="927652" y="2407260"/>
            <a:ext cx="8216348" cy="421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0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12</a:t>
            </a:r>
            <a:r>
              <a:rPr lang="fr-FR" altLang="zh-CN" dirty="0" smtClean="0">
                <a:latin typeface="Times New Roman" panose="02020603050405020304" pitchFamily="18" charset="0"/>
                <a:cs typeface="Times New Roman" panose="02020603050405020304" pitchFamily="18" charset="0"/>
              </a:rPr>
              <a:t>. </a:t>
            </a:r>
            <a:r>
              <a:rPr lang="fr-FR" altLang="zh-CN" dirty="0"/>
              <a:t>COGITO Cognitive Services: Intelligence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35</a:t>
            </a:fld>
            <a:endParaRPr lang="en-US" dirty="0"/>
          </a:p>
        </p:txBody>
      </p:sp>
      <p:sp>
        <p:nvSpPr>
          <p:cNvPr id="6" name="文本框 5"/>
          <p:cNvSpPr txBox="1"/>
          <p:nvPr/>
        </p:nvSpPr>
        <p:spPr>
          <a:xfrm>
            <a:off x="874295" y="1815583"/>
            <a:ext cx="7696200"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Analyze </a:t>
            </a:r>
            <a:r>
              <a:rPr lang="en-US" altLang="zh-CN" sz="2000" dirty="0">
                <a:latin typeface="Times New Roman" panose="02020603050405020304" pitchFamily="18" charset="0"/>
                <a:cs typeface="Times New Roman" panose="02020603050405020304" pitchFamily="18" charset="0"/>
              </a:rPr>
              <a:t>the webpage: </a:t>
            </a:r>
            <a:r>
              <a:rPr lang="en-US" altLang="zh-CN" sz="2000" dirty="0">
                <a:solidFill>
                  <a:srgbClr val="FF0000"/>
                </a:solidFill>
                <a:latin typeface="Times New Roman" panose="02020603050405020304" pitchFamily="18" charset="0"/>
                <a:cs typeface="Times New Roman" panose="02020603050405020304" pitchFamily="18" charset="0"/>
              </a:rPr>
              <a:t>https://en.wikipedia.org/wiki/Deep_learning</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rotWithShape="1">
          <a:blip r:embed="rId2"/>
          <a:srcRect l="461" r="812"/>
          <a:stretch/>
        </p:blipFill>
        <p:spPr>
          <a:xfrm>
            <a:off x="987758" y="2402501"/>
            <a:ext cx="8032577" cy="4283579"/>
          </a:xfrm>
          <a:prstGeom prst="rect">
            <a:avLst/>
          </a:prstGeom>
        </p:spPr>
      </p:pic>
    </p:spTree>
    <p:extLst>
      <p:ext uri="{BB962C8B-B14F-4D97-AF65-F5344CB8AC3E}">
        <p14:creationId xmlns:p14="http://schemas.microsoft.com/office/powerpoint/2010/main" val="253680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13. </a:t>
            </a:r>
            <a:r>
              <a:rPr lang="en-US" altLang="zh-CN" dirty="0"/>
              <a:t>  Google Cognitive Services: Cloud Vision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36</a:t>
            </a:fld>
            <a:endParaRPr lang="en-US" dirty="0"/>
          </a:p>
        </p:txBody>
      </p:sp>
      <p:sp>
        <p:nvSpPr>
          <p:cNvPr id="12" name="内容占位符 2"/>
          <p:cNvSpPr>
            <a:spLocks noGrp="1"/>
          </p:cNvSpPr>
          <p:nvPr>
            <p:ph idx="1"/>
          </p:nvPr>
        </p:nvSpPr>
        <p:spPr>
          <a:xfrm>
            <a:off x="1154967" y="1628775"/>
            <a:ext cx="7632848" cy="4848225"/>
          </a:xfrm>
        </p:spPr>
        <p:txBody>
          <a:bodyPr>
            <a:noAutofit/>
          </a:bodyPr>
          <a:lstStyle/>
          <a:p>
            <a:pPr marL="0" indent="0" algn="just">
              <a:lnSpc>
                <a:spcPct val="120000"/>
              </a:lnSpc>
              <a:spcBef>
                <a:spcPts val="600"/>
              </a:spcBef>
              <a:spcAft>
                <a:spcPts val="0"/>
              </a:spcAft>
              <a:buNone/>
            </a:pPr>
            <a:r>
              <a:rPr lang="en-US" altLang="zh-CN" sz="2000" dirty="0">
                <a:latin typeface="Times New Roman" panose="02020603050405020304" pitchFamily="18" charset="0"/>
                <a:cs typeface="Times New Roman" panose="02020603050405020304" pitchFamily="18" charset="0"/>
              </a:rPr>
              <a:t>Address: </a:t>
            </a:r>
            <a:r>
              <a:rPr lang="en-US" altLang="zh-CN" sz="2000" u="sng" dirty="0">
                <a:latin typeface="Times New Roman" panose="02020603050405020304" pitchFamily="18" charset="0"/>
                <a:cs typeface="Times New Roman" panose="02020603050405020304" pitchFamily="18" charset="0"/>
                <a:hlinkClick r:id="rId2"/>
              </a:rPr>
              <a:t>https://</a:t>
            </a:r>
            <a:r>
              <a:rPr lang="en-US" altLang="zh-CN" sz="2000" u="sng" dirty="0" smtClean="0">
                <a:latin typeface="Times New Roman" panose="02020603050405020304" pitchFamily="18" charset="0"/>
                <a:cs typeface="Times New Roman" panose="02020603050405020304" pitchFamily="18" charset="0"/>
                <a:hlinkClick r:id="rId2"/>
              </a:rPr>
              <a:t>cloud.google.com/vision</a:t>
            </a:r>
            <a:endParaRPr lang="en-US" altLang="zh-CN" sz="2000" dirty="0" smtClean="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Add a variety of image search options to your app or website, from trending images to detailed insights</a:t>
            </a:r>
            <a:r>
              <a:rPr lang="en-US" altLang="zh-CN" sz="2000" dirty="0" smtClean="0">
                <a:latin typeface="Times New Roman" panose="02020603050405020304" pitchFamily="18" charset="0"/>
                <a:cs typeface="Times New Roman" panose="02020603050405020304" pitchFamily="18" charset="0"/>
              </a:rPr>
              <a:t>.</a:t>
            </a: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Insight from your </a:t>
            </a:r>
            <a:r>
              <a:rPr lang="en-US" altLang="zh-CN" sz="2000" b="1" dirty="0" smtClean="0">
                <a:latin typeface="Times New Roman" panose="02020603050405020304" pitchFamily="18" charset="0"/>
                <a:cs typeface="Times New Roman" panose="02020603050405020304" pitchFamily="18" charset="0"/>
              </a:rPr>
              <a:t>images: </a:t>
            </a:r>
            <a:r>
              <a:rPr lang="en-US" altLang="zh-CN" sz="2000" dirty="0" smtClean="0">
                <a:latin typeface="Times New Roman" panose="02020603050405020304" pitchFamily="18" charset="0"/>
                <a:cs typeface="Times New Roman" panose="02020603050405020304" pitchFamily="18" charset="0"/>
              </a:rPr>
              <a:t>Easily </a:t>
            </a:r>
            <a:r>
              <a:rPr lang="en-US" altLang="zh-CN" sz="2000" dirty="0">
                <a:latin typeface="Times New Roman" panose="02020603050405020304" pitchFamily="18" charset="0"/>
                <a:cs typeface="Times New Roman" panose="02020603050405020304" pitchFamily="18" charset="0"/>
              </a:rPr>
              <a:t>detect broad sets of objects in your images, from flowers, animals, or transportation to thousands of other object categories commonly found within images</a:t>
            </a:r>
            <a:r>
              <a:rPr lang="en-US" altLang="zh-CN" sz="2000" dirty="0" smtClean="0">
                <a:latin typeface="Times New Roman" panose="02020603050405020304" pitchFamily="18" charset="0"/>
                <a:cs typeface="Times New Roman" panose="02020603050405020304" pitchFamily="18" charset="0"/>
              </a:rPr>
              <a:t>.</a:t>
            </a: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Extract </a:t>
            </a:r>
            <a:r>
              <a:rPr lang="en-US" altLang="zh-CN" sz="2000" b="1" dirty="0" smtClean="0">
                <a:latin typeface="Times New Roman" panose="02020603050405020304" pitchFamily="18" charset="0"/>
                <a:cs typeface="Times New Roman" panose="02020603050405020304" pitchFamily="18" charset="0"/>
              </a:rPr>
              <a:t>text</a:t>
            </a: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Power of the </a:t>
            </a:r>
            <a:r>
              <a:rPr lang="en-US" altLang="zh-CN" sz="2000" b="1" dirty="0" smtClean="0">
                <a:latin typeface="Times New Roman" panose="02020603050405020304" pitchFamily="18" charset="0"/>
                <a:cs typeface="Times New Roman" panose="02020603050405020304" pitchFamily="18" charset="0"/>
              </a:rPr>
              <a:t>web: </a:t>
            </a:r>
            <a:r>
              <a:rPr lang="en-US" altLang="zh-CN" sz="2000" dirty="0" smtClean="0">
                <a:latin typeface="Times New Roman" panose="02020603050405020304" pitchFamily="18" charset="0"/>
                <a:cs typeface="Times New Roman" panose="02020603050405020304" pitchFamily="18" charset="0"/>
              </a:rPr>
              <a:t>Vision </a:t>
            </a:r>
            <a:r>
              <a:rPr lang="en-US" altLang="zh-CN" sz="2000" dirty="0">
                <a:latin typeface="Times New Roman" panose="02020603050405020304" pitchFamily="18" charset="0"/>
                <a:cs typeface="Times New Roman" panose="02020603050405020304" pitchFamily="18" charset="0"/>
              </a:rPr>
              <a:t>API uses the power of Google Image Search to find topical entities like celebrities, logos, or news events. </a:t>
            </a:r>
            <a:endParaRPr lang="en-US" altLang="zh-CN" sz="2000" dirty="0" smtClean="0">
              <a:latin typeface="Times New Roman" panose="02020603050405020304" pitchFamily="18" charset="0"/>
              <a:cs typeface="Times New Roman" panose="02020603050405020304" pitchFamily="18" charset="0"/>
            </a:endParaRP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Content </a:t>
            </a:r>
            <a:r>
              <a:rPr lang="en-US" altLang="zh-CN" sz="2000" b="1" dirty="0" smtClean="0">
                <a:latin typeface="Times New Roman" panose="02020603050405020304" pitchFamily="18" charset="0"/>
                <a:cs typeface="Times New Roman" panose="02020603050405020304" pitchFamily="18" charset="0"/>
              </a:rPr>
              <a:t>moderation: </a:t>
            </a:r>
            <a:r>
              <a:rPr lang="en-US" altLang="zh-CN" sz="2000" dirty="0" smtClean="0">
                <a:latin typeface="Times New Roman" panose="02020603050405020304" pitchFamily="18" charset="0"/>
                <a:cs typeface="Times New Roman" panose="02020603050405020304" pitchFamily="18" charset="0"/>
              </a:rPr>
              <a:t>Powered </a:t>
            </a:r>
            <a:r>
              <a:rPr lang="en-US" altLang="zh-CN" sz="2000" dirty="0">
                <a:latin typeface="Times New Roman" panose="02020603050405020304" pitchFamily="18" charset="0"/>
                <a:cs typeface="Times New Roman" panose="02020603050405020304" pitchFamily="18" charset="0"/>
              </a:rPr>
              <a:t>by Google </a:t>
            </a:r>
            <a:r>
              <a:rPr lang="en-US" altLang="zh-CN" sz="2000" dirty="0" smtClean="0">
                <a:latin typeface="Times New Roman" panose="02020603050405020304" pitchFamily="18" charset="0"/>
                <a:cs typeface="Times New Roman" panose="02020603050405020304" pitchFamily="18" charset="0"/>
              </a:rPr>
              <a:t>Safe Search</a:t>
            </a:r>
            <a:r>
              <a:rPr lang="en-US" altLang="zh-CN" sz="2000" dirty="0">
                <a:latin typeface="Times New Roman" panose="02020603050405020304" pitchFamily="18" charset="0"/>
                <a:cs typeface="Times New Roman" panose="02020603050405020304" pitchFamily="18" charset="0"/>
              </a:rPr>
              <a:t>, easily moderate content and detect inappropriate content from your crowd-sourced images.</a:t>
            </a:r>
          </a:p>
        </p:txBody>
      </p:sp>
    </p:spTree>
    <p:extLst>
      <p:ext uri="{BB962C8B-B14F-4D97-AF65-F5344CB8AC3E}">
        <p14:creationId xmlns:p14="http://schemas.microsoft.com/office/powerpoint/2010/main" val="22366041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37</a:t>
            </a:fld>
            <a:endParaRPr lang="en-US" dirty="0"/>
          </a:p>
        </p:txBody>
      </p:sp>
      <p:sp>
        <p:nvSpPr>
          <p:cNvPr id="5" name="标题 1"/>
          <p:cNvSpPr>
            <a:spLocks noGrp="1"/>
          </p:cNvSpPr>
          <p:nvPr>
            <p:ph type="title"/>
          </p:nvPr>
        </p:nvSpPr>
        <p:spPr>
          <a:xfrm>
            <a:off x="1187623" y="485775"/>
            <a:ext cx="7632849" cy="1143000"/>
          </a:xfrm>
        </p:spPr>
        <p:txBody>
          <a:bodyPr>
            <a:normAutofit fontScale="90000"/>
          </a:bodyPr>
          <a:lstStyle/>
          <a:p>
            <a:r>
              <a:rPr lang="en-US" altLang="zh-CN" dirty="0" smtClean="0"/>
              <a:t>13. </a:t>
            </a:r>
            <a:r>
              <a:rPr lang="en-US" altLang="zh-CN" dirty="0"/>
              <a:t>  Google Cognitive Services: Cloud Vision API</a:t>
            </a:r>
            <a:endParaRPr lang="zh-CN" altLang="en-US" dirty="0"/>
          </a:p>
        </p:txBody>
      </p:sp>
      <p:pic>
        <p:nvPicPr>
          <p:cNvPr id="7" name="内容占位符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72" r="6772"/>
          <a:stretch/>
        </p:blipFill>
        <p:spPr>
          <a:xfrm>
            <a:off x="882823" y="1665061"/>
            <a:ext cx="2279230" cy="1489810"/>
          </a:xfrm>
        </p:spPr>
      </p:pic>
      <p:grpSp>
        <p:nvGrpSpPr>
          <p:cNvPr id="11" name="组合 10"/>
          <p:cNvGrpSpPr/>
          <p:nvPr/>
        </p:nvGrpSpPr>
        <p:grpSpPr>
          <a:xfrm>
            <a:off x="882823" y="3352800"/>
            <a:ext cx="2828717" cy="3310360"/>
            <a:chOff x="1187623" y="3352800"/>
            <a:chExt cx="2828717" cy="3310360"/>
          </a:xfrm>
        </p:grpSpPr>
        <p:pic>
          <p:nvPicPr>
            <p:cNvPr id="6" name="图片 5"/>
            <p:cNvPicPr>
              <a:picLocks noChangeAspect="1"/>
            </p:cNvPicPr>
            <p:nvPr/>
          </p:nvPicPr>
          <p:blipFill rotWithShape="1">
            <a:blip r:embed="rId3"/>
            <a:srcRect l="8423"/>
            <a:stretch/>
          </p:blipFill>
          <p:spPr>
            <a:xfrm>
              <a:off x="1187623" y="3543300"/>
              <a:ext cx="2828717" cy="3119860"/>
            </a:xfrm>
            <a:prstGeom prst="rect">
              <a:avLst/>
            </a:prstGeom>
          </p:spPr>
        </p:pic>
        <p:sp>
          <p:nvSpPr>
            <p:cNvPr id="8" name="文本框 7"/>
            <p:cNvSpPr txBox="1"/>
            <p:nvPr/>
          </p:nvSpPr>
          <p:spPr>
            <a:xfrm>
              <a:off x="1187623" y="3352800"/>
              <a:ext cx="2622377" cy="381000"/>
            </a:xfrm>
            <a:prstGeom prst="rect">
              <a:avLst/>
            </a:prstGeom>
            <a:noFill/>
          </p:spPr>
          <p:txBody>
            <a:bodyPr wrap="square" rtlCol="0">
              <a:spAutoFit/>
            </a:bodyPr>
            <a:lstStyle/>
            <a:p>
              <a:r>
                <a:rPr lang="en-US" altLang="zh-CN" dirty="0" smtClean="0"/>
                <a:t>Face</a:t>
              </a:r>
              <a:endParaRPr lang="zh-CN" altLang="en-US" dirty="0"/>
            </a:p>
          </p:txBody>
        </p:sp>
      </p:grpSp>
      <p:grpSp>
        <p:nvGrpSpPr>
          <p:cNvPr id="12" name="组合 11"/>
          <p:cNvGrpSpPr/>
          <p:nvPr/>
        </p:nvGrpSpPr>
        <p:grpSpPr>
          <a:xfrm>
            <a:off x="3603066" y="1643289"/>
            <a:ext cx="2571425" cy="2329405"/>
            <a:chOff x="4016341" y="1819275"/>
            <a:chExt cx="2643892" cy="2264855"/>
          </a:xfrm>
        </p:grpSpPr>
        <p:pic>
          <p:nvPicPr>
            <p:cNvPr id="9" name="图片 8"/>
            <p:cNvPicPr>
              <a:picLocks noChangeAspect="1"/>
            </p:cNvPicPr>
            <p:nvPr/>
          </p:nvPicPr>
          <p:blipFill>
            <a:blip r:embed="rId4"/>
            <a:stretch>
              <a:fillRect/>
            </a:stretch>
          </p:blipFill>
          <p:spPr>
            <a:xfrm>
              <a:off x="4078957" y="2225612"/>
              <a:ext cx="2581275" cy="1858518"/>
            </a:xfrm>
            <a:prstGeom prst="rect">
              <a:avLst/>
            </a:prstGeom>
          </p:spPr>
        </p:pic>
        <p:sp>
          <p:nvSpPr>
            <p:cNvPr id="10" name="文本框 9"/>
            <p:cNvSpPr txBox="1"/>
            <p:nvPr/>
          </p:nvSpPr>
          <p:spPr>
            <a:xfrm>
              <a:off x="4016341" y="1819275"/>
              <a:ext cx="2643892" cy="381000"/>
            </a:xfrm>
            <a:prstGeom prst="rect">
              <a:avLst/>
            </a:prstGeom>
            <a:noFill/>
          </p:spPr>
          <p:txBody>
            <a:bodyPr wrap="square" rtlCol="0">
              <a:spAutoFit/>
            </a:bodyPr>
            <a:lstStyle/>
            <a:p>
              <a:r>
                <a:rPr lang="en-US" altLang="zh-CN" dirty="0" smtClean="0"/>
                <a:t>Labels</a:t>
              </a:r>
              <a:endParaRPr lang="zh-CN" altLang="en-US" dirty="0"/>
            </a:p>
          </p:txBody>
        </p:sp>
      </p:grpSp>
      <p:pic>
        <p:nvPicPr>
          <p:cNvPr id="13" name="图片 12"/>
          <p:cNvPicPr>
            <a:picLocks noChangeAspect="1"/>
          </p:cNvPicPr>
          <p:nvPr/>
        </p:nvPicPr>
        <p:blipFill>
          <a:blip r:embed="rId5"/>
          <a:stretch>
            <a:fillRect/>
          </a:stretch>
        </p:blipFill>
        <p:spPr>
          <a:xfrm>
            <a:off x="3601566" y="3958180"/>
            <a:ext cx="2547525" cy="2449292"/>
          </a:xfrm>
          <a:prstGeom prst="rect">
            <a:avLst/>
          </a:prstGeom>
          <a:ln w="28575" cmpd="dbl">
            <a:solidFill>
              <a:srgbClr val="FF0000"/>
            </a:solidFill>
          </a:ln>
        </p:spPr>
      </p:pic>
      <p:grpSp>
        <p:nvGrpSpPr>
          <p:cNvPr id="16" name="组合 15"/>
          <p:cNvGrpSpPr/>
          <p:nvPr/>
        </p:nvGrpSpPr>
        <p:grpSpPr>
          <a:xfrm>
            <a:off x="6454639" y="2960941"/>
            <a:ext cx="2571425" cy="2238214"/>
            <a:chOff x="6454639" y="2960941"/>
            <a:chExt cx="2571425" cy="2238214"/>
          </a:xfrm>
        </p:grpSpPr>
        <p:pic>
          <p:nvPicPr>
            <p:cNvPr id="14" name="图片 13"/>
            <p:cNvPicPr>
              <a:picLocks noChangeAspect="1"/>
            </p:cNvPicPr>
            <p:nvPr/>
          </p:nvPicPr>
          <p:blipFill>
            <a:blip r:embed="rId6"/>
            <a:stretch>
              <a:fillRect/>
            </a:stretch>
          </p:blipFill>
          <p:spPr>
            <a:xfrm>
              <a:off x="6497065" y="3484655"/>
              <a:ext cx="2396169" cy="1714500"/>
            </a:xfrm>
            <a:prstGeom prst="rect">
              <a:avLst/>
            </a:prstGeom>
          </p:spPr>
        </p:pic>
        <p:sp>
          <p:nvSpPr>
            <p:cNvPr id="15" name="文本框 14"/>
            <p:cNvSpPr txBox="1"/>
            <p:nvPr/>
          </p:nvSpPr>
          <p:spPr>
            <a:xfrm>
              <a:off x="6454639" y="2960941"/>
              <a:ext cx="2571425" cy="369332"/>
            </a:xfrm>
            <a:prstGeom prst="rect">
              <a:avLst/>
            </a:prstGeom>
            <a:noFill/>
          </p:spPr>
          <p:txBody>
            <a:bodyPr wrap="square" rtlCol="0">
              <a:spAutoFit/>
            </a:bodyPr>
            <a:lstStyle/>
            <a:p>
              <a:r>
                <a:rPr lang="en-US" altLang="zh-CN" dirty="0" smtClean="0"/>
                <a:t>Safe Search</a:t>
              </a:r>
              <a:endParaRPr lang="zh-CN" altLang="en-US" dirty="0"/>
            </a:p>
          </p:txBody>
        </p:sp>
      </p:grpSp>
      <p:sp>
        <p:nvSpPr>
          <p:cNvPr id="17" name="文本框 16"/>
          <p:cNvSpPr txBox="1"/>
          <p:nvPr/>
        </p:nvSpPr>
        <p:spPr>
          <a:xfrm rot="19179652">
            <a:off x="5600978" y="4549231"/>
            <a:ext cx="3614079" cy="1107996"/>
          </a:xfrm>
          <a:prstGeom prst="rect">
            <a:avLst/>
          </a:prstGeom>
          <a:noFill/>
        </p:spPr>
        <p:txBody>
          <a:bodyPr wrap="square" rtlCol="0">
            <a:prstTxWarp prst="textChevronInverted">
              <a:avLst/>
            </a:prstTxWarp>
            <a:spAutoFit/>
          </a:bodyPr>
          <a:lstStyle/>
          <a:p>
            <a:r>
              <a:rPr lang="en-US" altLang="zh-CN" sz="6600" dirty="0" smtClean="0">
                <a:solidFill>
                  <a:srgbClr val="FF0000"/>
                </a:solidFill>
                <a:latin typeface="Times New Roman" panose="02020603050405020304" pitchFamily="18" charset="0"/>
                <a:cs typeface="Times New Roman" panose="02020603050405020304" pitchFamily="18" charset="0"/>
              </a:rPr>
              <a:t>Powerful</a:t>
            </a:r>
            <a:endParaRPr lang="zh-CN" altLang="en-US" sz="6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80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38</a:t>
            </a:fld>
            <a:endParaRPr lang="en-US" dirty="0"/>
          </a:p>
        </p:txBody>
      </p:sp>
      <p:pic>
        <p:nvPicPr>
          <p:cNvPr id="6" name="图片 5"/>
          <p:cNvPicPr>
            <a:picLocks noChangeAspect="1"/>
          </p:cNvPicPr>
          <p:nvPr/>
        </p:nvPicPr>
        <p:blipFill rotWithShape="1">
          <a:blip r:embed="rId2"/>
          <a:srcRect l="13329" r="16022"/>
          <a:stretch/>
        </p:blipFill>
        <p:spPr>
          <a:xfrm>
            <a:off x="1173109" y="1628775"/>
            <a:ext cx="2590800" cy="2533650"/>
          </a:xfrm>
          <a:prstGeom prst="rect">
            <a:avLst/>
          </a:prstGeom>
        </p:spPr>
      </p:pic>
      <p:sp>
        <p:nvSpPr>
          <p:cNvPr id="10" name="内容占位符 2"/>
          <p:cNvSpPr txBox="1">
            <a:spLocks/>
          </p:cNvSpPr>
          <p:nvPr/>
        </p:nvSpPr>
        <p:spPr bwMode="auto">
          <a:xfrm>
            <a:off x="1187623" y="4415631"/>
            <a:ext cx="2610521" cy="1893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C85300"/>
              </a:buClr>
              <a:buSzPct val="8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buFont typeface="Wingdings" pitchFamily="2" charset="2"/>
              <a:buNone/>
            </a:pPr>
            <a:r>
              <a:rPr lang="en-US" altLang="zh-CN" sz="2200" kern="0" smtClean="0">
                <a:latin typeface="Times New Roman" panose="02020603050405020304" pitchFamily="18" charset="0"/>
                <a:cs typeface="Times New Roman" panose="02020603050405020304" pitchFamily="18" charset="0"/>
              </a:rPr>
              <a:t>Recipe of Scrambled Eggs with Tomatoes</a:t>
            </a:r>
            <a:endParaRPr lang="zh-CN" altLang="en-US" sz="2200" kern="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753023" y="1628775"/>
            <a:ext cx="3024668" cy="3041196"/>
          </a:xfrm>
          <a:prstGeom prst="rect">
            <a:avLst/>
          </a:prstGeom>
        </p:spPr>
      </p:pic>
      <p:pic>
        <p:nvPicPr>
          <p:cNvPr id="12" name="图片 11"/>
          <p:cNvPicPr>
            <a:picLocks noChangeAspect="1"/>
          </p:cNvPicPr>
          <p:nvPr/>
        </p:nvPicPr>
        <p:blipFill>
          <a:blip r:embed="rId4"/>
          <a:stretch>
            <a:fillRect/>
          </a:stretch>
        </p:blipFill>
        <p:spPr>
          <a:xfrm>
            <a:off x="6248400" y="4574428"/>
            <a:ext cx="2723977" cy="1979679"/>
          </a:xfrm>
          <a:prstGeom prst="rect">
            <a:avLst/>
          </a:prstGeom>
          <a:ln>
            <a:solidFill>
              <a:schemeClr val="tx1"/>
            </a:solidFill>
          </a:ln>
        </p:spPr>
      </p:pic>
      <p:sp>
        <p:nvSpPr>
          <p:cNvPr id="13" name="标题 1"/>
          <p:cNvSpPr>
            <a:spLocks noGrp="1"/>
          </p:cNvSpPr>
          <p:nvPr>
            <p:ph type="title"/>
          </p:nvPr>
        </p:nvSpPr>
        <p:spPr>
          <a:xfrm>
            <a:off x="1187623" y="304800"/>
            <a:ext cx="7632849" cy="1143000"/>
          </a:xfrm>
        </p:spPr>
        <p:txBody>
          <a:bodyPr>
            <a:normAutofit fontScale="90000"/>
          </a:bodyPr>
          <a:lstStyle/>
          <a:p>
            <a:r>
              <a:rPr lang="en-US" altLang="zh-CN" dirty="0" smtClean="0"/>
              <a:t>13. </a:t>
            </a:r>
            <a:r>
              <a:rPr lang="en-US" altLang="zh-CN" dirty="0"/>
              <a:t>  Google Cognitive Services: Cloud Vision API</a:t>
            </a:r>
            <a:endParaRPr lang="zh-CN" altLang="en-US" dirty="0"/>
          </a:p>
        </p:txBody>
      </p:sp>
    </p:spTree>
    <p:extLst>
      <p:ext uri="{BB962C8B-B14F-4D97-AF65-F5344CB8AC3E}">
        <p14:creationId xmlns:p14="http://schemas.microsoft.com/office/powerpoint/2010/main" val="3361059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14. </a:t>
            </a:r>
            <a:r>
              <a:rPr lang="en-US" altLang="zh-CN" dirty="0"/>
              <a:t>  Google Cognitive Services: Cloud Translation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39</a:t>
            </a:fld>
            <a:endParaRPr lang="en-US" dirty="0"/>
          </a:p>
        </p:txBody>
      </p:sp>
      <p:sp>
        <p:nvSpPr>
          <p:cNvPr id="12" name="内容占位符 2"/>
          <p:cNvSpPr>
            <a:spLocks noGrp="1"/>
          </p:cNvSpPr>
          <p:nvPr>
            <p:ph idx="1"/>
          </p:nvPr>
        </p:nvSpPr>
        <p:spPr>
          <a:xfrm>
            <a:off x="1154967" y="1628775"/>
            <a:ext cx="7632848" cy="4848225"/>
          </a:xfrm>
        </p:spPr>
        <p:txBody>
          <a:bodyPr>
            <a:noAutofit/>
          </a:bodyPr>
          <a:lstStyle/>
          <a:p>
            <a:pPr marL="0" indent="0" algn="just">
              <a:lnSpc>
                <a:spcPct val="120000"/>
              </a:lnSpc>
              <a:spcBef>
                <a:spcPts val="600"/>
              </a:spcBef>
              <a:spcAft>
                <a:spcPts val="0"/>
              </a:spcAft>
              <a:buNone/>
            </a:pPr>
            <a:r>
              <a:rPr lang="en-US" altLang="zh-CN" sz="2000" dirty="0">
                <a:latin typeface="Times New Roman" panose="02020603050405020304" pitchFamily="18" charset="0"/>
                <a:cs typeface="Times New Roman" panose="02020603050405020304" pitchFamily="18" charset="0"/>
              </a:rPr>
              <a:t>Address: </a:t>
            </a:r>
            <a:r>
              <a:rPr lang="en-US" altLang="zh-CN" sz="2000" u="sng" dirty="0">
                <a:latin typeface="Times New Roman" panose="02020603050405020304" pitchFamily="18" charset="0"/>
                <a:cs typeface="Times New Roman" panose="02020603050405020304" pitchFamily="18" charset="0"/>
                <a:hlinkClick r:id="rId2"/>
              </a:rPr>
              <a:t>https://</a:t>
            </a:r>
            <a:r>
              <a:rPr lang="en-US" altLang="zh-CN" sz="2000" u="sng" dirty="0" smtClean="0">
                <a:latin typeface="Times New Roman" panose="02020603050405020304" pitchFamily="18" charset="0"/>
                <a:cs typeface="Times New Roman" panose="02020603050405020304" pitchFamily="18" charset="0"/>
                <a:hlinkClick r:id="rId2"/>
              </a:rPr>
              <a:t>cloud.google.com/translate/</a:t>
            </a:r>
            <a:endParaRPr lang="en-US" altLang="zh-CN" sz="20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Dynamically translate between languages.</a:t>
            </a: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Translate many </a:t>
            </a:r>
            <a:r>
              <a:rPr lang="en-US" altLang="zh-CN" sz="2000" b="1" dirty="0" smtClean="0">
                <a:latin typeface="Times New Roman" panose="02020603050405020304" pitchFamily="18" charset="0"/>
                <a:cs typeface="Times New Roman" panose="02020603050405020304" pitchFamily="18" charset="0"/>
              </a:rPr>
              <a:t>languages: </a:t>
            </a:r>
            <a:r>
              <a:rPr lang="en-US" altLang="zh-CN" sz="2000" dirty="0" smtClean="0">
                <a:latin typeface="Times New Roman" panose="02020603050405020304" pitchFamily="18" charset="0"/>
                <a:cs typeface="Times New Roman" panose="02020603050405020304" pitchFamily="18" charset="0"/>
              </a:rPr>
              <a:t>Translation </a:t>
            </a:r>
            <a:r>
              <a:rPr lang="en-US" altLang="zh-CN" sz="2000" dirty="0">
                <a:latin typeface="Times New Roman" panose="02020603050405020304" pitchFamily="18" charset="0"/>
                <a:cs typeface="Times New Roman" panose="02020603050405020304" pitchFamily="18" charset="0"/>
              </a:rPr>
              <a:t>API supports </a:t>
            </a:r>
            <a:r>
              <a:rPr lang="en-US" altLang="zh-CN" sz="2000" dirty="0">
                <a:solidFill>
                  <a:srgbClr val="FF0000"/>
                </a:solidFill>
                <a:latin typeface="Times New Roman" panose="02020603050405020304" pitchFamily="18" charset="0"/>
                <a:cs typeface="Times New Roman" panose="02020603050405020304" pitchFamily="18" charset="0"/>
              </a:rPr>
              <a:t>more than one hundred different </a:t>
            </a:r>
            <a:r>
              <a:rPr lang="en-US" altLang="zh-CN" sz="2000" dirty="0" smtClean="0">
                <a:solidFill>
                  <a:srgbClr val="FF0000"/>
                </a:solidFill>
                <a:latin typeface="Times New Roman" panose="02020603050405020304" pitchFamily="18" charset="0"/>
                <a:cs typeface="Times New Roman" panose="02020603050405020304" pitchFamily="18" charset="0"/>
              </a:rPr>
              <a:t>languages</a:t>
            </a:r>
            <a:r>
              <a:rPr lang="en-US" altLang="zh-CN" sz="2000" dirty="0" smtClean="0">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Language </a:t>
            </a:r>
            <a:r>
              <a:rPr lang="en-US" altLang="zh-CN" sz="2000" b="1" dirty="0" smtClean="0">
                <a:latin typeface="Times New Roman" panose="02020603050405020304" pitchFamily="18" charset="0"/>
                <a:cs typeface="Times New Roman" panose="02020603050405020304" pitchFamily="18" charset="0"/>
              </a:rPr>
              <a:t>detection: </a:t>
            </a:r>
            <a:r>
              <a:rPr lang="en-US" altLang="zh-CN" sz="2000" dirty="0" smtClean="0">
                <a:latin typeface="Times New Roman" panose="02020603050405020304" pitchFamily="18" charset="0"/>
                <a:cs typeface="Times New Roman" panose="02020603050405020304" pitchFamily="18" charset="0"/>
              </a:rPr>
              <a:t>Sometimes </a:t>
            </a:r>
            <a:r>
              <a:rPr lang="en-US" altLang="zh-CN" sz="2000" dirty="0">
                <a:latin typeface="Times New Roman" panose="02020603050405020304" pitchFamily="18" charset="0"/>
                <a:cs typeface="Times New Roman" panose="02020603050405020304" pitchFamily="18" charset="0"/>
              </a:rPr>
              <a:t>you don’t know your source text language in advance. </a:t>
            </a:r>
            <a:endParaRPr lang="en-US" altLang="zh-CN" sz="2000" dirty="0" smtClean="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Simple </a:t>
            </a:r>
            <a:r>
              <a:rPr lang="en-US" altLang="zh-CN" sz="2000" b="1" dirty="0" smtClean="0">
                <a:latin typeface="Times New Roman" panose="02020603050405020304" pitchFamily="18" charset="0"/>
                <a:cs typeface="Times New Roman" panose="02020603050405020304" pitchFamily="18" charset="0"/>
              </a:rPr>
              <a:t>integration: </a:t>
            </a:r>
            <a:r>
              <a:rPr lang="en-US" altLang="zh-CN" sz="2000" dirty="0" smtClean="0">
                <a:latin typeface="Times New Roman" panose="02020603050405020304" pitchFamily="18" charset="0"/>
                <a:cs typeface="Times New Roman" panose="02020603050405020304" pitchFamily="18" charset="0"/>
              </a:rPr>
              <a:t>Translation </a:t>
            </a:r>
            <a:r>
              <a:rPr lang="en-US" altLang="zh-CN" sz="2000" dirty="0">
                <a:latin typeface="Times New Roman" panose="02020603050405020304" pitchFamily="18" charset="0"/>
                <a:cs typeface="Times New Roman" panose="02020603050405020304" pitchFamily="18" charset="0"/>
              </a:rPr>
              <a:t>API is an easy-to-use Google REST API. </a:t>
            </a: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Highly </a:t>
            </a:r>
            <a:r>
              <a:rPr lang="en-US" altLang="zh-CN" sz="2000" b="1" dirty="0" smtClean="0">
                <a:latin typeface="Times New Roman" panose="02020603050405020304" pitchFamily="18" charset="0"/>
                <a:cs typeface="Times New Roman" panose="02020603050405020304" pitchFamily="18" charset="0"/>
              </a:rPr>
              <a:t>scalable: </a:t>
            </a:r>
            <a:r>
              <a:rPr lang="en-US" altLang="zh-CN" sz="2000" dirty="0" smtClean="0">
                <a:latin typeface="Times New Roman" panose="02020603050405020304" pitchFamily="18" charset="0"/>
                <a:cs typeface="Times New Roman" panose="02020603050405020304" pitchFamily="18" charset="0"/>
              </a:rPr>
              <a:t>Translation </a:t>
            </a:r>
            <a:r>
              <a:rPr lang="en-US" altLang="zh-CN" sz="2000" dirty="0">
                <a:latin typeface="Times New Roman" panose="02020603050405020304" pitchFamily="18" charset="0"/>
                <a:cs typeface="Times New Roman" panose="02020603050405020304" pitchFamily="18" charset="0"/>
              </a:rPr>
              <a:t>API can seamlessly scale with almost any volume.</a:t>
            </a:r>
          </a:p>
          <a:p>
            <a:pPr>
              <a:lnSpc>
                <a:spcPct val="120000"/>
              </a:lnSpc>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Simple, affordable </a:t>
            </a:r>
            <a:r>
              <a:rPr lang="en-US" altLang="zh-CN" sz="2000" b="1" dirty="0" smtClean="0">
                <a:latin typeface="Times New Roman" panose="02020603050405020304" pitchFamily="18" charset="0"/>
                <a:cs typeface="Times New Roman" panose="02020603050405020304" pitchFamily="18" charset="0"/>
              </a:rPr>
              <a:t>pricing: </a:t>
            </a:r>
            <a:r>
              <a:rPr lang="en-US" altLang="zh-CN" sz="2000" dirty="0" smtClean="0">
                <a:latin typeface="Times New Roman" panose="02020603050405020304" pitchFamily="18" charset="0"/>
                <a:cs typeface="Times New Roman" panose="02020603050405020304" pitchFamily="18" charset="0"/>
              </a:rPr>
              <a:t>Translation </a:t>
            </a:r>
            <a:r>
              <a:rPr lang="en-US" altLang="zh-CN" sz="2000" dirty="0">
                <a:latin typeface="Times New Roman" panose="02020603050405020304" pitchFamily="18" charset="0"/>
                <a:cs typeface="Times New Roman" panose="02020603050405020304" pitchFamily="18" charset="0"/>
              </a:rPr>
              <a:t>API charges on a per-character basis, even if the character is multiple bytes.</a:t>
            </a:r>
          </a:p>
          <a:p>
            <a:pPr marL="0" indent="0">
              <a:buNone/>
            </a:pPr>
            <a:endParaRPr lang="en-US" altLang="zh-CN" sz="2000" dirty="0"/>
          </a:p>
          <a:p>
            <a:pPr marL="0" indent="0">
              <a:buNone/>
            </a:pPr>
            <a:endParaRPr lang="en-US" altLang="zh-CN" sz="2000" dirty="0"/>
          </a:p>
          <a:p>
            <a:pPr marL="0" indent="0">
              <a:buNone/>
            </a:pPr>
            <a:endParaRPr lang="en-US" altLang="zh-CN" sz="2000" b="1" dirty="0" smtClean="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endParaRPr lang="en-US" altLang="zh-CN" sz="2000" b="1" dirty="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2000" b="1" dirty="0" smtClean="0">
                <a:latin typeface="Times New Roman" panose="02020603050405020304" pitchFamily="18" charset="0"/>
                <a:cs typeface="Times New Roman" panose="02020603050405020304" pitchFamily="18" charset="0"/>
              </a:rPr>
              <a:t>Insight from your images: </a:t>
            </a:r>
            <a:r>
              <a:rPr lang="en-US" altLang="zh-CN" sz="2000" dirty="0" smtClean="0">
                <a:latin typeface="Times New Roman" panose="02020603050405020304" pitchFamily="18" charset="0"/>
                <a:cs typeface="Times New Roman" panose="02020603050405020304" pitchFamily="18" charset="0"/>
              </a:rPr>
              <a:t>Easily detect broad sets of objects in your images, from flowers, animals, or transportation to thousands of other object categories commonly found within images.</a:t>
            </a:r>
          </a:p>
          <a:p>
            <a:pPr algn="just">
              <a:lnSpc>
                <a:spcPct val="120000"/>
              </a:lnSpc>
              <a:spcBef>
                <a:spcPts val="600"/>
              </a:spcBef>
              <a:spcAft>
                <a:spcPts val="0"/>
              </a:spcAft>
              <a:buFont typeface="Wingdings" panose="05000000000000000000" pitchFamily="2" charset="2"/>
              <a:buChar char="Ø"/>
            </a:pPr>
            <a:r>
              <a:rPr lang="en-US" altLang="zh-CN" sz="2000" b="1" dirty="0" smtClean="0">
                <a:latin typeface="Times New Roman" panose="02020603050405020304" pitchFamily="18" charset="0"/>
                <a:cs typeface="Times New Roman" panose="02020603050405020304" pitchFamily="18" charset="0"/>
              </a:rPr>
              <a:t>Extract text</a:t>
            </a: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Power of the </a:t>
            </a:r>
            <a:r>
              <a:rPr lang="en-US" altLang="zh-CN" sz="2000" b="1" dirty="0" smtClean="0">
                <a:latin typeface="Times New Roman" panose="02020603050405020304" pitchFamily="18" charset="0"/>
                <a:cs typeface="Times New Roman" panose="02020603050405020304" pitchFamily="18" charset="0"/>
              </a:rPr>
              <a:t>web: </a:t>
            </a:r>
            <a:r>
              <a:rPr lang="en-US" altLang="zh-CN" sz="2000" dirty="0" smtClean="0">
                <a:latin typeface="Times New Roman" panose="02020603050405020304" pitchFamily="18" charset="0"/>
                <a:cs typeface="Times New Roman" panose="02020603050405020304" pitchFamily="18" charset="0"/>
              </a:rPr>
              <a:t>Vision </a:t>
            </a:r>
            <a:r>
              <a:rPr lang="en-US" altLang="zh-CN" sz="2000" dirty="0">
                <a:latin typeface="Times New Roman" panose="02020603050405020304" pitchFamily="18" charset="0"/>
                <a:cs typeface="Times New Roman" panose="02020603050405020304" pitchFamily="18" charset="0"/>
              </a:rPr>
              <a:t>API uses the power of Google Image Search to find topical entities like celebrities, logos, or news events. </a:t>
            </a:r>
            <a:endParaRPr lang="en-US" altLang="zh-CN" sz="2000" dirty="0" smtClean="0">
              <a:latin typeface="Times New Roman" panose="02020603050405020304" pitchFamily="18" charset="0"/>
              <a:cs typeface="Times New Roman" panose="02020603050405020304" pitchFamily="18" charset="0"/>
            </a:endParaRPr>
          </a:p>
          <a:p>
            <a:pPr algn="just">
              <a:lnSpc>
                <a:spcPct val="120000"/>
              </a:lnSpc>
              <a:spcBef>
                <a:spcPts val="600"/>
              </a:spcBef>
              <a:spcAft>
                <a:spcPts val="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Content </a:t>
            </a:r>
            <a:r>
              <a:rPr lang="en-US" altLang="zh-CN" sz="2000" b="1" dirty="0" smtClean="0">
                <a:latin typeface="Times New Roman" panose="02020603050405020304" pitchFamily="18" charset="0"/>
                <a:cs typeface="Times New Roman" panose="02020603050405020304" pitchFamily="18" charset="0"/>
              </a:rPr>
              <a:t>moderation: </a:t>
            </a:r>
            <a:r>
              <a:rPr lang="en-US" altLang="zh-CN" sz="2000" dirty="0" smtClean="0">
                <a:latin typeface="Times New Roman" panose="02020603050405020304" pitchFamily="18" charset="0"/>
                <a:cs typeface="Times New Roman" panose="02020603050405020304" pitchFamily="18" charset="0"/>
              </a:rPr>
              <a:t>Powered </a:t>
            </a:r>
            <a:r>
              <a:rPr lang="en-US" altLang="zh-CN" sz="2000" dirty="0">
                <a:latin typeface="Times New Roman" panose="02020603050405020304" pitchFamily="18" charset="0"/>
                <a:cs typeface="Times New Roman" panose="02020603050405020304" pitchFamily="18" charset="0"/>
              </a:rPr>
              <a:t>by Google </a:t>
            </a:r>
            <a:r>
              <a:rPr lang="en-US" altLang="zh-CN" sz="2000" dirty="0" smtClean="0">
                <a:latin typeface="Times New Roman" panose="02020603050405020304" pitchFamily="18" charset="0"/>
                <a:cs typeface="Times New Roman" panose="02020603050405020304" pitchFamily="18" charset="0"/>
              </a:rPr>
              <a:t>Safe Search</a:t>
            </a:r>
            <a:r>
              <a:rPr lang="en-US" altLang="zh-CN" sz="2000" dirty="0">
                <a:latin typeface="Times New Roman" panose="02020603050405020304" pitchFamily="18" charset="0"/>
                <a:cs typeface="Times New Roman" panose="02020603050405020304" pitchFamily="18" charset="0"/>
              </a:rPr>
              <a:t>, easily moderate content and detect inappropriate content from your crowd-sourced images.</a:t>
            </a:r>
          </a:p>
        </p:txBody>
      </p:sp>
    </p:spTree>
    <p:extLst>
      <p:ext uri="{BB962C8B-B14F-4D97-AF65-F5344CB8AC3E}">
        <p14:creationId xmlns:p14="http://schemas.microsoft.com/office/powerpoint/2010/main" val="2838714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185" y="471132"/>
            <a:ext cx="7632849" cy="1143000"/>
          </a:xfrm>
        </p:spPr>
        <p:txBody>
          <a:bodyPr>
            <a:normAutofit fontScale="90000"/>
          </a:bodyPr>
          <a:lstStyle/>
          <a:p>
            <a:r>
              <a:rPr lang="en-US" altLang="zh-CN" dirty="0"/>
              <a:t>1</a:t>
            </a:r>
            <a:r>
              <a:rPr lang="en-US" altLang="zh-CN" dirty="0" smtClean="0"/>
              <a:t>. IBM </a:t>
            </a:r>
            <a:r>
              <a:rPr lang="en-US" altLang="zh-CN" dirty="0"/>
              <a:t>Watson: Natural Language </a:t>
            </a:r>
            <a:r>
              <a:rPr lang="en-US" altLang="zh-CN" dirty="0" smtClean="0"/>
              <a:t>Understanding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4</a:t>
            </a:fld>
            <a:endParaRPr lang="en-US" dirty="0"/>
          </a:p>
        </p:txBody>
      </p:sp>
      <p:sp>
        <p:nvSpPr>
          <p:cNvPr id="6" name="内容占位符 2"/>
          <p:cNvSpPr>
            <a:spLocks noGrp="1"/>
          </p:cNvSpPr>
          <p:nvPr>
            <p:ph idx="1"/>
          </p:nvPr>
        </p:nvSpPr>
        <p:spPr>
          <a:xfrm>
            <a:off x="990601" y="1752600"/>
            <a:ext cx="3428999" cy="4953000"/>
          </a:xfrm>
        </p:spPr>
        <p:txBody>
          <a:bodyPr>
            <a:normAutofit fontScale="62500" lnSpcReduction="20000"/>
          </a:bodyPr>
          <a:lstStyle/>
          <a:p>
            <a:pPr marL="0" indent="0" algn="just">
              <a:buNone/>
            </a:pPr>
            <a:r>
              <a:rPr lang="en-US" altLang="zh-CN" sz="2600" dirty="0" smtClean="0">
                <a:latin typeface="Times New Roman" panose="02020603050405020304" pitchFamily="18" charset="0"/>
                <a:cs typeface="Times New Roman" panose="02020603050405020304" pitchFamily="18" charset="0"/>
              </a:rPr>
              <a:t>The </a:t>
            </a:r>
            <a:r>
              <a:rPr lang="en-US" altLang="zh-CN" sz="2600" dirty="0">
                <a:latin typeface="Times New Roman" panose="02020603050405020304" pitchFamily="18" charset="0"/>
                <a:cs typeface="Times New Roman" panose="02020603050405020304" pitchFamily="18" charset="0"/>
              </a:rPr>
              <a:t>university experience must tell women that their brain power is valued, and not just that, but that they belong among the leadership of the university itself. And so importantly, right now, the experience must make it clear that the safety of women, minorities, and anyone who may be vulnerable is a right and not a privilege. A right that will be respected by a community that believes and supports survivors. And that recognizes that when one person's safety is violated, everyone feels that their own safety is violated. A university should be a place of refuge that takes action against all forms of violence</a:t>
            </a:r>
            <a:r>
              <a:rPr lang="en-US" altLang="zh-CN" sz="2600" dirty="0" smtClean="0">
                <a:latin typeface="Times New Roman" panose="02020603050405020304" pitchFamily="18" charset="0"/>
                <a:cs typeface="Times New Roman" panose="02020603050405020304" pitchFamily="18" charset="0"/>
              </a:rPr>
              <a:t>. That's </a:t>
            </a:r>
            <a:r>
              <a:rPr lang="en-US" altLang="zh-CN" sz="2600" dirty="0">
                <a:latin typeface="Times New Roman" panose="02020603050405020304" pitchFamily="18" charset="0"/>
                <a:cs typeface="Times New Roman" panose="02020603050405020304" pitchFamily="18" charset="0"/>
              </a:rPr>
              <a:t>why we believe that students should leave university believing in, striving for, and expecting societies of true equality. Societies of true equality in every sense, and that universities have the power to be a vital catalyst for that change.</a:t>
            </a:r>
          </a:p>
        </p:txBody>
      </p:sp>
      <p:pic>
        <p:nvPicPr>
          <p:cNvPr id="5" name="图片 4"/>
          <p:cNvPicPr>
            <a:picLocks noChangeAspect="1"/>
          </p:cNvPicPr>
          <p:nvPr/>
        </p:nvPicPr>
        <p:blipFill>
          <a:blip r:embed="rId2"/>
          <a:stretch>
            <a:fillRect/>
          </a:stretch>
        </p:blipFill>
        <p:spPr>
          <a:xfrm>
            <a:off x="4660604" y="1752600"/>
            <a:ext cx="2286000" cy="790575"/>
          </a:xfrm>
          <a:prstGeom prst="rect">
            <a:avLst/>
          </a:prstGeom>
        </p:spPr>
      </p:pic>
      <p:pic>
        <p:nvPicPr>
          <p:cNvPr id="7" name="图片 6"/>
          <p:cNvPicPr>
            <a:picLocks noChangeAspect="1"/>
          </p:cNvPicPr>
          <p:nvPr/>
        </p:nvPicPr>
        <p:blipFill rotWithShape="1">
          <a:blip r:embed="rId3"/>
          <a:srcRect r="38807"/>
          <a:stretch/>
        </p:blipFill>
        <p:spPr>
          <a:xfrm>
            <a:off x="4749208" y="2543175"/>
            <a:ext cx="4394791" cy="762000"/>
          </a:xfrm>
          <a:prstGeom prst="rect">
            <a:avLst/>
          </a:prstGeom>
        </p:spPr>
      </p:pic>
      <p:pic>
        <p:nvPicPr>
          <p:cNvPr id="12" name="图片 11"/>
          <p:cNvPicPr>
            <a:picLocks noChangeAspect="1"/>
          </p:cNvPicPr>
          <p:nvPr/>
        </p:nvPicPr>
        <p:blipFill>
          <a:blip r:embed="rId4"/>
          <a:stretch>
            <a:fillRect/>
          </a:stretch>
        </p:blipFill>
        <p:spPr>
          <a:xfrm>
            <a:off x="4749208" y="3472218"/>
            <a:ext cx="3022966" cy="280704"/>
          </a:xfrm>
          <a:prstGeom prst="rect">
            <a:avLst/>
          </a:prstGeom>
        </p:spPr>
      </p:pic>
      <p:pic>
        <p:nvPicPr>
          <p:cNvPr id="13" name="图片 12"/>
          <p:cNvPicPr>
            <a:picLocks noChangeAspect="1"/>
          </p:cNvPicPr>
          <p:nvPr/>
        </p:nvPicPr>
        <p:blipFill>
          <a:blip r:embed="rId5"/>
          <a:stretch>
            <a:fillRect/>
          </a:stretch>
        </p:blipFill>
        <p:spPr>
          <a:xfrm>
            <a:off x="4686239" y="3947261"/>
            <a:ext cx="4147881" cy="2346741"/>
          </a:xfrm>
          <a:prstGeom prst="rect">
            <a:avLst/>
          </a:prstGeom>
        </p:spPr>
      </p:pic>
      <p:sp>
        <p:nvSpPr>
          <p:cNvPr id="3" name="矩形 2"/>
          <p:cNvSpPr/>
          <p:nvPr/>
        </p:nvSpPr>
        <p:spPr>
          <a:xfrm>
            <a:off x="1745511" y="6360099"/>
            <a:ext cx="6312196" cy="369332"/>
          </a:xfrm>
          <a:prstGeom prst="rect">
            <a:avLst/>
          </a:prstGeom>
        </p:spPr>
        <p:txBody>
          <a:bodyPr wrap="square">
            <a:spAutoFit/>
          </a:bodyPr>
          <a:lstStyle/>
          <a:p>
            <a:pPr marL="0" indent="0" algn="just">
              <a:buNone/>
            </a:pPr>
            <a:r>
              <a:rPr lang="en-US" altLang="zh-CN" b="1" dirty="0">
                <a:latin typeface="Times New Roman" panose="02020603050405020304" pitchFamily="18" charset="0"/>
                <a:cs typeface="Times New Roman" panose="02020603050405020304" pitchFamily="18" charset="0"/>
              </a:rPr>
              <a:t>Emma Watson's 2016 UN Speech on Gender Equality:</a:t>
            </a:r>
          </a:p>
        </p:txBody>
      </p:sp>
    </p:spTree>
    <p:extLst>
      <p:ext uri="{BB962C8B-B14F-4D97-AF65-F5344CB8AC3E}">
        <p14:creationId xmlns:p14="http://schemas.microsoft.com/office/powerpoint/2010/main" val="2350803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40</a:t>
            </a:fld>
            <a:endParaRPr lang="en-US" dirty="0"/>
          </a:p>
        </p:txBody>
      </p:sp>
      <p:sp>
        <p:nvSpPr>
          <p:cNvPr id="5" name="标题 1"/>
          <p:cNvSpPr>
            <a:spLocks noGrp="1"/>
          </p:cNvSpPr>
          <p:nvPr>
            <p:ph type="title"/>
          </p:nvPr>
        </p:nvSpPr>
        <p:spPr>
          <a:xfrm>
            <a:off x="1187623" y="485775"/>
            <a:ext cx="7632849" cy="1143000"/>
          </a:xfrm>
        </p:spPr>
        <p:txBody>
          <a:bodyPr>
            <a:normAutofit fontScale="90000"/>
          </a:bodyPr>
          <a:lstStyle/>
          <a:p>
            <a:r>
              <a:rPr lang="en-US" altLang="zh-CN" dirty="0"/>
              <a:t>14.   Google Cognitive Services: Cloud Translation API</a:t>
            </a:r>
            <a:endParaRPr lang="zh-CN" altLang="en-US" dirty="0"/>
          </a:p>
        </p:txBody>
      </p:sp>
      <p:sp>
        <p:nvSpPr>
          <p:cNvPr id="18" name="内容占位符 2"/>
          <p:cNvSpPr txBox="1">
            <a:spLocks/>
          </p:cNvSpPr>
          <p:nvPr/>
        </p:nvSpPr>
        <p:spPr bwMode="auto">
          <a:xfrm>
            <a:off x="1347291" y="1810771"/>
            <a:ext cx="3428999" cy="2181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C85300"/>
              </a:buClr>
              <a:buSzPct val="8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spcBef>
                <a:spcPts val="600"/>
              </a:spcBef>
              <a:buFont typeface="Wingdings" pitchFamily="2" charset="2"/>
              <a:buNone/>
            </a:pPr>
            <a:r>
              <a:rPr lang="en-US" altLang="zh-CN" sz="1500" b="1" kern="0" dirty="0" smtClean="0">
                <a:solidFill>
                  <a:srgbClr val="FF0000"/>
                </a:solidFill>
                <a:latin typeface="Times New Roman" panose="02020603050405020304" pitchFamily="18" charset="0"/>
                <a:cs typeface="Times New Roman" panose="02020603050405020304" pitchFamily="18" charset="0"/>
              </a:rPr>
              <a:t>Input-English</a:t>
            </a:r>
            <a:r>
              <a:rPr lang="en-US" altLang="zh-CN" sz="1500" b="1" kern="0" dirty="0" smtClean="0">
                <a:solidFill>
                  <a:srgbClr val="FF0000"/>
                </a:solidFill>
                <a:latin typeface="Times New Roman" panose="02020603050405020304" pitchFamily="18" charset="0"/>
                <a:cs typeface="Times New Roman" panose="02020603050405020304" pitchFamily="18" charset="0"/>
              </a:rPr>
              <a:t>: </a:t>
            </a:r>
            <a:r>
              <a:rPr lang="en-US" altLang="zh-CN" sz="1500" kern="0" dirty="0" smtClean="0">
                <a:latin typeface="Times New Roman" panose="02020603050405020304" pitchFamily="18" charset="0"/>
                <a:cs typeface="Times New Roman" panose="02020603050405020304" pitchFamily="18" charset="0"/>
              </a:rPr>
              <a:t>The university experience must tell women that their brain power is valued, and not just that, but that they belong among the leadership of the university itself. And so importantly, right now, the experience must make it clear that the safety of women, minorities, and anyone who may be vulnerable is a right and not a privilege. </a:t>
            </a:r>
            <a:endParaRPr lang="en-US" altLang="zh-CN" sz="1500" kern="0" dirty="0">
              <a:latin typeface="Times New Roman" panose="02020603050405020304" pitchFamily="18" charset="0"/>
              <a:cs typeface="Times New Roman" panose="02020603050405020304" pitchFamily="18" charset="0"/>
            </a:endParaRPr>
          </a:p>
        </p:txBody>
      </p:sp>
      <p:sp>
        <p:nvSpPr>
          <p:cNvPr id="19" name="内容占位符 2"/>
          <p:cNvSpPr txBox="1">
            <a:spLocks/>
          </p:cNvSpPr>
          <p:nvPr/>
        </p:nvSpPr>
        <p:spPr bwMode="auto">
          <a:xfrm>
            <a:off x="5105400" y="1892754"/>
            <a:ext cx="3428999" cy="16336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C85300"/>
              </a:buClr>
              <a:buSzPct val="85000"/>
              <a:buFont typeface="Wingdings" pitchFamily="2" charset="2"/>
              <a:buChar char="n"/>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spcBef>
                <a:spcPts val="600"/>
              </a:spcBef>
              <a:buNone/>
            </a:pPr>
            <a:r>
              <a:rPr lang="en-US" altLang="zh-CN" sz="1500" b="1" kern="0" dirty="0" smtClean="0">
                <a:solidFill>
                  <a:srgbClr val="FF0000"/>
                </a:solidFill>
                <a:latin typeface="Times New Roman" panose="02020603050405020304" pitchFamily="18" charset="0"/>
                <a:cs typeface="Times New Roman" panose="02020603050405020304" pitchFamily="18" charset="0"/>
              </a:rPr>
              <a:t>Output-Chinese</a:t>
            </a:r>
            <a:r>
              <a:rPr lang="en-US" altLang="zh-CN" sz="1500" b="1" kern="0" dirty="0" smtClean="0">
                <a:solidFill>
                  <a:srgbClr val="FF0000"/>
                </a:solidFill>
                <a:latin typeface="Times New Roman" panose="02020603050405020304" pitchFamily="18" charset="0"/>
                <a:cs typeface="Times New Roman" panose="02020603050405020304" pitchFamily="18" charset="0"/>
              </a:rPr>
              <a:t>: </a:t>
            </a:r>
            <a:r>
              <a:rPr lang="zh-CN" altLang="en-US" sz="1500" kern="0" dirty="0" smtClean="0">
                <a:latin typeface="Times New Roman" panose="02020603050405020304" pitchFamily="18" charset="0"/>
                <a:cs typeface="Times New Roman" panose="02020603050405020304" pitchFamily="18" charset="0"/>
              </a:rPr>
              <a:t>大学</a:t>
            </a:r>
            <a:r>
              <a:rPr lang="zh-CN" altLang="en-US" sz="1500" kern="0" dirty="0">
                <a:latin typeface="Times New Roman" panose="02020603050405020304" pitchFamily="18" charset="0"/>
                <a:cs typeface="Times New Roman" panose="02020603050405020304" pitchFamily="18" charset="0"/>
              </a:rPr>
              <a:t>的经历必须告诉女性，她们的大脑能力是有价值的，而不仅仅是这样，但他们属于大学本身的领导者。而且重要的是，现在，经验必须明确表明，女性，少数民族和任何可能易受伤害的人的安全是一种权利而非特权。</a:t>
            </a:r>
            <a:endParaRPr lang="en-US" altLang="zh-CN" sz="1500" kern="0" dirty="0">
              <a:latin typeface="Times New Roman" panose="02020603050405020304" pitchFamily="18" charset="0"/>
              <a:cs typeface="Times New Roman" panose="02020603050405020304" pitchFamily="18" charset="0"/>
            </a:endParaRPr>
          </a:p>
        </p:txBody>
      </p:sp>
      <p:sp>
        <p:nvSpPr>
          <p:cNvPr id="20" name="内容占位符 2"/>
          <p:cNvSpPr txBox="1">
            <a:spLocks/>
          </p:cNvSpPr>
          <p:nvPr/>
        </p:nvSpPr>
        <p:spPr bwMode="auto">
          <a:xfrm>
            <a:off x="1347291" y="4127840"/>
            <a:ext cx="3428999" cy="2181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indent="0" algn="just">
              <a:spcBef>
                <a:spcPts val="600"/>
              </a:spcBef>
              <a:buFont typeface="Wingdings" pitchFamily="2" charset="2"/>
              <a:buNone/>
            </a:pPr>
            <a:r>
              <a:rPr lang="en-US" altLang="zh-CN" sz="1500" b="1" kern="0" dirty="0">
                <a:solidFill>
                  <a:srgbClr val="FF0000"/>
                </a:solidFill>
                <a:latin typeface="Times New Roman" panose="02020603050405020304" pitchFamily="18" charset="0"/>
                <a:cs typeface="Times New Roman" panose="02020603050405020304" pitchFamily="18" charset="0"/>
              </a:rPr>
              <a:t>Output-</a:t>
            </a:r>
            <a:r>
              <a:rPr lang="fi-FI" altLang="zh-CN" sz="1500" b="1" kern="0" dirty="0" smtClean="0">
                <a:solidFill>
                  <a:srgbClr val="FF0000"/>
                </a:solidFill>
                <a:latin typeface="Times New Roman" panose="02020603050405020304" pitchFamily="18" charset="0"/>
                <a:cs typeface="Times New Roman" panose="02020603050405020304" pitchFamily="18" charset="0"/>
              </a:rPr>
              <a:t>Finnish</a:t>
            </a:r>
            <a:r>
              <a:rPr lang="fi-FI" altLang="zh-CN" sz="1500" b="1" kern="0" dirty="0" smtClean="0">
                <a:solidFill>
                  <a:srgbClr val="FF0000"/>
                </a:solidFill>
                <a:latin typeface="Times New Roman" panose="02020603050405020304" pitchFamily="18" charset="0"/>
                <a:cs typeface="Times New Roman" panose="02020603050405020304" pitchFamily="18" charset="0"/>
              </a:rPr>
              <a:t>: </a:t>
            </a:r>
            <a:r>
              <a:rPr lang="fi-FI" altLang="zh-CN" sz="1500" kern="0" dirty="0" smtClean="0">
                <a:latin typeface="Times New Roman" panose="02020603050405020304" pitchFamily="18" charset="0"/>
                <a:cs typeface="Times New Roman" panose="02020603050405020304" pitchFamily="18" charset="0"/>
              </a:rPr>
              <a:t>Yliopistokokemuksen </a:t>
            </a:r>
            <a:r>
              <a:rPr lang="fi-FI" altLang="zh-CN" sz="1500" kern="0" dirty="0">
                <a:latin typeface="Times New Roman" panose="02020603050405020304" pitchFamily="18" charset="0"/>
                <a:cs typeface="Times New Roman" panose="02020603050405020304" pitchFamily="18" charset="0"/>
              </a:rPr>
              <a:t>on kerrottava naisille, että heidän aivokapasiteettinsa arvo on arvostettu eikä vain, vaan että he kuuluvat yliopiston johtajuuteen. Ja niin tärkeästi, juuri nyt, kokemuksen on tehtävä selväksi, että naisten, vähemmistöjen ja kaikkien haavoittuvien ihmisten turvallisuus on oikeutta eikä etuoikeus.</a:t>
            </a:r>
            <a:endParaRPr lang="en-US" altLang="zh-CN" sz="1500" kern="0" dirty="0">
              <a:latin typeface="Times New Roman" panose="02020603050405020304" pitchFamily="18" charset="0"/>
              <a:cs typeface="Times New Roman" panose="02020603050405020304" pitchFamily="18" charset="0"/>
            </a:endParaRPr>
          </a:p>
        </p:txBody>
      </p:sp>
      <p:sp>
        <p:nvSpPr>
          <p:cNvPr id="21" name="内容占位符 2"/>
          <p:cNvSpPr txBox="1">
            <a:spLocks/>
          </p:cNvSpPr>
          <p:nvPr/>
        </p:nvSpPr>
        <p:spPr bwMode="auto">
          <a:xfrm>
            <a:off x="5105399" y="4110604"/>
            <a:ext cx="3428999" cy="2181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indent="0" algn="just">
              <a:spcBef>
                <a:spcPts val="600"/>
              </a:spcBef>
              <a:buFont typeface="Wingdings" pitchFamily="2" charset="2"/>
              <a:buNone/>
            </a:pPr>
            <a:r>
              <a:rPr lang="en-US" altLang="zh-CN" sz="1500" b="1" kern="0" dirty="0">
                <a:solidFill>
                  <a:srgbClr val="FF0000"/>
                </a:solidFill>
                <a:latin typeface="Times New Roman" panose="02020603050405020304" pitchFamily="18" charset="0"/>
                <a:cs typeface="Times New Roman" panose="02020603050405020304" pitchFamily="18" charset="0"/>
              </a:rPr>
              <a:t>Output-</a:t>
            </a:r>
            <a:r>
              <a:rPr lang="fi-FI" altLang="zh-CN" sz="1500" b="1" kern="0" dirty="0" smtClean="0">
                <a:solidFill>
                  <a:srgbClr val="FF0000"/>
                </a:solidFill>
                <a:latin typeface="Times New Roman" panose="02020603050405020304" pitchFamily="18" charset="0"/>
                <a:cs typeface="Times New Roman" panose="02020603050405020304" pitchFamily="18" charset="0"/>
              </a:rPr>
              <a:t>German</a:t>
            </a:r>
            <a:r>
              <a:rPr lang="fi-FI" altLang="zh-CN" sz="1500" b="1" kern="0" dirty="0" smtClean="0">
                <a:solidFill>
                  <a:srgbClr val="FF0000"/>
                </a:solidFill>
                <a:latin typeface="Times New Roman" panose="02020603050405020304" pitchFamily="18" charset="0"/>
                <a:cs typeface="Times New Roman" panose="02020603050405020304" pitchFamily="18" charset="0"/>
              </a:rPr>
              <a:t>: </a:t>
            </a:r>
            <a:r>
              <a:rPr lang="nl-NL" altLang="zh-CN" sz="1500" kern="0" dirty="0">
                <a:latin typeface="Times New Roman" panose="02020603050405020304" pitchFamily="18" charset="0"/>
                <a:cs typeface="Times New Roman" panose="02020603050405020304" pitchFamily="18" charset="0"/>
              </a:rPr>
              <a:t>De universitaire ervaring moet vrouwen vertellen dat hun hersenvermogen wordt gewaardeerd, en niet alleen dat, maar dat ze tot het leiderschap van de universiteit zelf behoren. En zo belangrijk, op dit moment moet de ervaring duidelijk maken dat de veiligheid van vrouwen, minderheden en iedereen die kwetsbaar kan zijn een recht is en geen voorrecht.</a:t>
            </a:r>
            <a:endParaRPr lang="en-US" altLang="zh-CN" sz="1500" kern="0" dirty="0">
              <a:latin typeface="Times New Roman" panose="02020603050405020304" pitchFamily="18" charset="0"/>
              <a:cs typeface="Times New Roman" panose="02020603050405020304" pitchFamily="18" charset="0"/>
            </a:endParaRPr>
          </a:p>
        </p:txBody>
      </p:sp>
      <p:sp>
        <p:nvSpPr>
          <p:cNvPr id="22" name="内容占位符 2"/>
          <p:cNvSpPr txBox="1">
            <a:spLocks/>
          </p:cNvSpPr>
          <p:nvPr/>
        </p:nvSpPr>
        <p:spPr bwMode="auto">
          <a:xfrm rot="19512584">
            <a:off x="2952279" y="2856264"/>
            <a:ext cx="3428999" cy="2181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indent="0" algn="just">
              <a:spcBef>
                <a:spcPts val="600"/>
              </a:spcBef>
              <a:buFont typeface="Wingdings" pitchFamily="2" charset="2"/>
              <a:buNone/>
            </a:pPr>
            <a:r>
              <a:rPr lang="en-US" altLang="zh-CN" sz="1500" b="1" kern="0" dirty="0">
                <a:solidFill>
                  <a:srgbClr val="FF0000"/>
                </a:solidFill>
                <a:latin typeface="Times New Roman" panose="02020603050405020304" pitchFamily="18" charset="0"/>
                <a:cs typeface="Times New Roman" panose="02020603050405020304" pitchFamily="18" charset="0"/>
              </a:rPr>
              <a:t>Output-</a:t>
            </a:r>
            <a:r>
              <a:rPr lang="nl-NL" altLang="zh-CN" sz="1500" b="1" kern="0" dirty="0" smtClean="0">
                <a:solidFill>
                  <a:srgbClr val="FF0000"/>
                </a:solidFill>
                <a:latin typeface="Times New Roman" panose="02020603050405020304" pitchFamily="18" charset="0"/>
                <a:cs typeface="Times New Roman" panose="02020603050405020304" pitchFamily="18" charset="0"/>
              </a:rPr>
              <a:t>Dutch</a:t>
            </a:r>
            <a:r>
              <a:rPr lang="nl-NL" altLang="zh-CN" sz="1500" b="1" kern="0" dirty="0" smtClean="0">
                <a:solidFill>
                  <a:srgbClr val="FF0000"/>
                </a:solidFill>
                <a:latin typeface="Times New Roman" panose="02020603050405020304" pitchFamily="18" charset="0"/>
                <a:cs typeface="Times New Roman" panose="02020603050405020304" pitchFamily="18" charset="0"/>
              </a:rPr>
              <a:t>: </a:t>
            </a:r>
            <a:r>
              <a:rPr lang="nl-NL" altLang="zh-CN" sz="1500" kern="0" dirty="0" smtClean="0">
                <a:latin typeface="Times New Roman" panose="02020603050405020304" pitchFamily="18" charset="0"/>
                <a:cs typeface="Times New Roman" panose="02020603050405020304" pitchFamily="18" charset="0"/>
              </a:rPr>
              <a:t>De </a:t>
            </a:r>
            <a:r>
              <a:rPr lang="nl-NL" altLang="zh-CN" sz="1500" kern="0" dirty="0">
                <a:latin typeface="Times New Roman" panose="02020603050405020304" pitchFamily="18" charset="0"/>
                <a:cs typeface="Times New Roman" panose="02020603050405020304" pitchFamily="18" charset="0"/>
              </a:rPr>
              <a:t>universitaire ervaring moet vrouwen vertellen dat hun hersenvermogen wordt gewaardeerd, en niet alleen dat, maar dat ze tot het leiderschap van de universiteit zelf behoren. En zo belangrijk, op dit moment moet de ervaring duidelijk maken dat de veiligheid van vrouwen</a:t>
            </a:r>
            <a:r>
              <a:rPr lang="nl-NL" altLang="zh-CN" sz="1500" kern="0" dirty="0" smtClean="0">
                <a:latin typeface="Times New Roman" panose="02020603050405020304" pitchFamily="18" charset="0"/>
                <a:cs typeface="Times New Roman" panose="02020603050405020304" pitchFamily="18" charset="0"/>
              </a:rPr>
              <a:t>, </a:t>
            </a:r>
            <a:r>
              <a:rPr lang="nl-NL" altLang="zh-CN" sz="1500" kern="0" dirty="0">
                <a:latin typeface="Times New Roman" panose="02020603050405020304" pitchFamily="18" charset="0"/>
                <a:cs typeface="Times New Roman" panose="02020603050405020304" pitchFamily="18" charset="0"/>
              </a:rPr>
              <a:t>minderheden en iedereen die kwetsbaar kan zijn een recht is en geen voorrecht.</a:t>
            </a:r>
            <a:endParaRPr lang="en-US" altLang="zh-CN" sz="1500" kern="0" dirty="0">
              <a:latin typeface="Times New Roman" panose="02020603050405020304" pitchFamily="18" charset="0"/>
              <a:cs typeface="Times New Roman" panose="02020603050405020304" pitchFamily="18" charset="0"/>
            </a:endParaRPr>
          </a:p>
        </p:txBody>
      </p:sp>
      <p:sp>
        <p:nvSpPr>
          <p:cNvPr id="9" name="文本框 8"/>
          <p:cNvSpPr txBox="1"/>
          <p:nvPr/>
        </p:nvSpPr>
        <p:spPr>
          <a:xfrm rot="19179652">
            <a:off x="5622979" y="3945155"/>
            <a:ext cx="3614079" cy="1107996"/>
          </a:xfrm>
          <a:prstGeom prst="rect">
            <a:avLst/>
          </a:prstGeom>
          <a:noFill/>
        </p:spPr>
        <p:txBody>
          <a:bodyPr wrap="square" rtlCol="0">
            <a:spAutoFit/>
          </a:bodyPr>
          <a:lstStyle/>
          <a:p>
            <a:r>
              <a:rPr lang="en-US" altLang="zh-CN" sz="6600" dirty="0" smtClean="0">
                <a:solidFill>
                  <a:srgbClr val="FF0000"/>
                </a:solidFill>
                <a:latin typeface="Times New Roman" panose="02020603050405020304" pitchFamily="18" charset="0"/>
                <a:cs typeface="Times New Roman" panose="02020603050405020304" pitchFamily="18" charset="0"/>
              </a:rPr>
              <a:t>Powerful</a:t>
            </a:r>
            <a:endParaRPr lang="zh-CN" altLang="en-US" sz="6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913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15. </a:t>
            </a:r>
            <a:r>
              <a:rPr lang="en-US" altLang="zh-CN" dirty="0"/>
              <a:t>  Google Cognitive Services: Cloud Speech API</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41</a:t>
            </a:fld>
            <a:endParaRPr lang="en-US" dirty="0"/>
          </a:p>
        </p:txBody>
      </p:sp>
      <p:sp>
        <p:nvSpPr>
          <p:cNvPr id="12" name="内容占位符 2"/>
          <p:cNvSpPr>
            <a:spLocks noGrp="1"/>
          </p:cNvSpPr>
          <p:nvPr>
            <p:ph idx="1"/>
          </p:nvPr>
        </p:nvSpPr>
        <p:spPr>
          <a:xfrm>
            <a:off x="1154967" y="2133600"/>
            <a:ext cx="7632848" cy="4343400"/>
          </a:xfrm>
        </p:spPr>
        <p:txBody>
          <a:bodyPr>
            <a:noAutofit/>
          </a:bodyPr>
          <a:lstStyle/>
          <a:p>
            <a:pPr marL="0" indent="0" algn="just">
              <a:lnSpc>
                <a:spcPct val="120000"/>
              </a:lnSpc>
              <a:spcBef>
                <a:spcPts val="600"/>
              </a:spcBef>
              <a:spcAft>
                <a:spcPts val="600"/>
              </a:spcAft>
              <a:buNone/>
            </a:pPr>
            <a:r>
              <a:rPr lang="en-US" altLang="zh-CN" sz="2000" dirty="0">
                <a:latin typeface="Times New Roman" panose="02020603050405020304" pitchFamily="18" charset="0"/>
                <a:cs typeface="Times New Roman" panose="02020603050405020304" pitchFamily="18" charset="0"/>
              </a:rPr>
              <a:t>Address: </a:t>
            </a:r>
            <a:r>
              <a:rPr lang="en-US" altLang="zh-CN" sz="2000" u="sng" dirty="0">
                <a:hlinkClick r:id="rId2"/>
              </a:rPr>
              <a:t>https://cloud.google.com/speech</a:t>
            </a:r>
            <a:r>
              <a:rPr lang="en-US" altLang="zh-CN" sz="2000" u="sng" dirty="0" smtClean="0">
                <a:hlinkClick r:id="rId2"/>
              </a:rPr>
              <a:t>/</a:t>
            </a:r>
            <a:endParaRPr lang="en-US" altLang="zh-CN" sz="2000" dirty="0" smtClean="0"/>
          </a:p>
          <a:p>
            <a:pPr marL="0" indent="0" algn="just">
              <a:lnSpc>
                <a:spcPct val="120000"/>
              </a:lnSpc>
              <a:spcBef>
                <a:spcPts val="600"/>
              </a:spcBef>
              <a:spcAft>
                <a:spcPts val="600"/>
              </a:spcAft>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Speech-to-text conversion powered by machine </a:t>
            </a:r>
            <a:r>
              <a:rPr lang="en-US" altLang="zh-CN" sz="2000" dirty="0" smtClean="0">
                <a:latin typeface="Times New Roman" panose="02020603050405020304" pitchFamily="18" charset="0"/>
                <a:cs typeface="Times New Roman" panose="02020603050405020304" pitchFamily="18" charset="0"/>
              </a:rPr>
              <a:t>learning.</a:t>
            </a:r>
          </a:p>
          <a:p>
            <a:pPr>
              <a:lnSpc>
                <a:spcPct val="120000"/>
              </a:lnSpc>
              <a:spcBef>
                <a:spcPts val="600"/>
              </a:spcBef>
              <a:spcAft>
                <a:spcPts val="600"/>
              </a:spcAft>
              <a:buFont typeface="Wingdings" panose="05000000000000000000" pitchFamily="2" charset="2"/>
              <a:buChar char="Ø"/>
            </a:pPr>
            <a:r>
              <a:rPr lang="en-US" altLang="zh-CN" sz="2000" b="1" dirty="0" smtClean="0">
                <a:latin typeface="Times New Roman" panose="02020603050405020304" pitchFamily="18" charset="0"/>
                <a:cs typeface="Times New Roman" panose="02020603050405020304" pitchFamily="18" charset="0"/>
              </a:rPr>
              <a:t>Powerful speech recognition: </a:t>
            </a:r>
            <a:r>
              <a:rPr lang="en-US" altLang="zh-CN" sz="2000" dirty="0" smtClean="0">
                <a:latin typeface="Times New Roman" panose="02020603050405020304" pitchFamily="18" charset="0"/>
                <a:cs typeface="Times New Roman" panose="02020603050405020304" pitchFamily="18" charset="0"/>
              </a:rPr>
              <a:t>The API recognizes </a:t>
            </a:r>
            <a:r>
              <a:rPr lang="en-US" altLang="zh-CN" sz="2000" dirty="0" smtClean="0">
                <a:solidFill>
                  <a:srgbClr val="FF0000"/>
                </a:solidFill>
                <a:latin typeface="Times New Roman" panose="02020603050405020304" pitchFamily="18" charset="0"/>
                <a:cs typeface="Times New Roman" panose="02020603050405020304" pitchFamily="18" charset="0"/>
              </a:rPr>
              <a:t>120 languages </a:t>
            </a:r>
            <a:r>
              <a:rPr lang="en-US" altLang="zh-CN" sz="2000" dirty="0" smtClean="0">
                <a:latin typeface="Times New Roman" panose="02020603050405020304" pitchFamily="18" charset="0"/>
                <a:cs typeface="Times New Roman" panose="02020603050405020304" pitchFamily="18" charset="0"/>
              </a:rPr>
              <a:t>and variants to support your global user base.</a:t>
            </a:r>
          </a:p>
          <a:p>
            <a:pPr>
              <a:lnSpc>
                <a:spcPct val="120000"/>
              </a:lnSpc>
              <a:spcBef>
                <a:spcPts val="600"/>
              </a:spcBef>
              <a:spcAft>
                <a:spcPts val="600"/>
              </a:spcAft>
              <a:buFont typeface="Wingdings" panose="05000000000000000000" pitchFamily="2" charset="2"/>
              <a:buChar char="Ø"/>
            </a:pPr>
            <a:r>
              <a:rPr lang="en-US" altLang="zh-CN" sz="2000" b="1" dirty="0" smtClean="0">
                <a:latin typeface="Times New Roman" panose="02020603050405020304" pitchFamily="18" charset="0"/>
                <a:cs typeface="Times New Roman" panose="02020603050405020304" pitchFamily="18" charset="0"/>
              </a:rPr>
              <a:t>Automatically </a:t>
            </a:r>
            <a:r>
              <a:rPr lang="en-US" altLang="zh-CN" sz="2000" b="1" dirty="0">
                <a:latin typeface="Times New Roman" panose="02020603050405020304" pitchFamily="18" charset="0"/>
                <a:cs typeface="Times New Roman" panose="02020603050405020304" pitchFamily="18" charset="0"/>
              </a:rPr>
              <a:t>identifies spoken </a:t>
            </a:r>
            <a:r>
              <a:rPr lang="en-US" altLang="zh-CN" sz="2000" b="1" dirty="0" smtClean="0">
                <a:latin typeface="Times New Roman" panose="02020603050405020304" pitchFamily="18" charset="0"/>
                <a:cs typeface="Times New Roman" panose="02020603050405020304" pitchFamily="18" charset="0"/>
              </a:rPr>
              <a:t>language</a:t>
            </a:r>
            <a:endParaRPr lang="en-US" altLang="zh-CN" sz="2000" dirty="0" smtClean="0">
              <a:latin typeface="Times New Roman" panose="02020603050405020304" pitchFamily="18" charset="0"/>
              <a:cs typeface="Times New Roman" panose="02020603050405020304" pitchFamily="18" charset="0"/>
            </a:endParaRPr>
          </a:p>
          <a:p>
            <a:pPr>
              <a:lnSpc>
                <a:spcPct val="120000"/>
              </a:lnSpc>
              <a:spcBef>
                <a:spcPts val="600"/>
              </a:spcBef>
              <a:spcAft>
                <a:spcPts val="6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Automatically transcribes proper nouns and context-specific </a:t>
            </a:r>
            <a:r>
              <a:rPr lang="en-US" altLang="zh-CN" sz="2000" b="1" dirty="0" smtClean="0">
                <a:latin typeface="Times New Roman" panose="02020603050405020304" pitchFamily="18" charset="0"/>
                <a:cs typeface="Times New Roman" panose="02020603050405020304" pitchFamily="18" charset="0"/>
              </a:rPr>
              <a:t>formatting</a:t>
            </a:r>
          </a:p>
          <a:p>
            <a:pPr>
              <a:lnSpc>
                <a:spcPct val="120000"/>
              </a:lnSpc>
              <a:spcBef>
                <a:spcPts val="600"/>
              </a:spcBef>
              <a:spcAft>
                <a:spcPts val="6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Returns text transcription in real time for short-form or long-form audio</a:t>
            </a:r>
          </a:p>
        </p:txBody>
      </p:sp>
    </p:spTree>
    <p:extLst>
      <p:ext uri="{BB962C8B-B14F-4D97-AF65-F5344CB8AC3E}">
        <p14:creationId xmlns:p14="http://schemas.microsoft.com/office/powerpoint/2010/main" val="2695299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16. </a:t>
            </a:r>
            <a:r>
              <a:rPr lang="en-US" altLang="zh-CN" dirty="0"/>
              <a:t>  Google Cognitive Services: Cloud Video </a:t>
            </a:r>
            <a:r>
              <a:rPr lang="en-US" altLang="zh-CN" dirty="0" smtClean="0"/>
              <a:t>Intelligence</a:t>
            </a:r>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42</a:t>
            </a:fld>
            <a:endParaRPr lang="en-US" dirty="0"/>
          </a:p>
        </p:txBody>
      </p:sp>
      <p:sp>
        <p:nvSpPr>
          <p:cNvPr id="12" name="内容占位符 2"/>
          <p:cNvSpPr>
            <a:spLocks noGrp="1"/>
          </p:cNvSpPr>
          <p:nvPr>
            <p:ph idx="1"/>
          </p:nvPr>
        </p:nvSpPr>
        <p:spPr>
          <a:xfrm>
            <a:off x="1154967" y="2286000"/>
            <a:ext cx="7632848" cy="4191000"/>
          </a:xfrm>
        </p:spPr>
        <p:txBody>
          <a:bodyPr>
            <a:noAutofit/>
          </a:bodyPr>
          <a:lstStyle/>
          <a:p>
            <a:pPr marL="0" indent="0" algn="just">
              <a:lnSpc>
                <a:spcPct val="120000"/>
              </a:lnSpc>
              <a:spcBef>
                <a:spcPts val="600"/>
              </a:spcBef>
              <a:spcAft>
                <a:spcPts val="0"/>
              </a:spcAft>
              <a:buNone/>
            </a:pPr>
            <a:r>
              <a:rPr lang="en-US" altLang="zh-CN" sz="2000" dirty="0">
                <a:latin typeface="Times New Roman" panose="02020603050405020304" pitchFamily="18" charset="0"/>
                <a:cs typeface="Times New Roman" panose="02020603050405020304" pitchFamily="18" charset="0"/>
              </a:rPr>
              <a:t>Address: </a:t>
            </a:r>
            <a:r>
              <a:rPr lang="en-US" altLang="zh-CN" sz="2000" u="sng" dirty="0" smtClean="0">
                <a:latin typeface="Times New Roman" panose="02020603050405020304" pitchFamily="18" charset="0"/>
                <a:cs typeface="Times New Roman" panose="02020603050405020304" pitchFamily="18" charset="0"/>
                <a:hlinkClick r:id="rId2"/>
              </a:rPr>
              <a:t>https</a:t>
            </a:r>
            <a:r>
              <a:rPr lang="en-US" altLang="zh-CN" sz="2000" u="sng" dirty="0">
                <a:latin typeface="Times New Roman" panose="02020603050405020304" pitchFamily="18" charset="0"/>
                <a:cs typeface="Times New Roman" panose="02020603050405020304" pitchFamily="18" charset="0"/>
                <a:hlinkClick r:id="rId2"/>
              </a:rPr>
              <a:t>://</a:t>
            </a:r>
            <a:r>
              <a:rPr lang="en-US" altLang="zh-CN" sz="2000" u="sng" dirty="0" smtClean="0">
                <a:latin typeface="Times New Roman" panose="02020603050405020304" pitchFamily="18" charset="0"/>
                <a:cs typeface="Times New Roman" panose="02020603050405020304" pitchFamily="18" charset="0"/>
                <a:hlinkClick r:id="rId2"/>
              </a:rPr>
              <a:t>cloud.google.com/video-intelligence/</a:t>
            </a:r>
            <a:endParaRPr lang="en-US" altLang="zh-CN" sz="2000" dirty="0">
              <a:latin typeface="Times New Roman" panose="02020603050405020304" pitchFamily="18" charset="0"/>
              <a:cs typeface="Times New Roman" panose="02020603050405020304" pitchFamily="18" charset="0"/>
            </a:endParaRPr>
          </a:p>
          <a:p>
            <a:pPr marL="0" indent="0" algn="just">
              <a:lnSpc>
                <a:spcPct val="120000"/>
              </a:lnSpc>
              <a:spcBef>
                <a:spcPts val="600"/>
              </a:spcBef>
              <a:spcAft>
                <a:spcPts val="0"/>
              </a:spcAft>
              <a:buNone/>
            </a:pPr>
            <a:r>
              <a:rPr lang="en-US" altLang="zh-CN" sz="2000" b="1" dirty="0" smtClean="0">
                <a:latin typeface="Times New Roman" panose="02020603050405020304" pitchFamily="18" charset="0"/>
                <a:cs typeface="Times New Roman" panose="02020603050405020304" pitchFamily="18" charset="0"/>
              </a:rPr>
              <a:t>Function: </a:t>
            </a:r>
            <a:r>
              <a:rPr lang="en-US" altLang="zh-CN" sz="2000" dirty="0">
                <a:latin typeface="Times New Roman" panose="02020603050405020304" pitchFamily="18" charset="0"/>
                <a:cs typeface="Times New Roman" panose="02020603050405020304" pitchFamily="18" charset="0"/>
              </a:rPr>
              <a:t>Search and discover your media content with Cloud Video </a:t>
            </a:r>
            <a:r>
              <a:rPr lang="en-US" altLang="zh-CN" sz="2000" dirty="0" smtClean="0">
                <a:latin typeface="Times New Roman" panose="02020603050405020304" pitchFamily="18" charset="0"/>
                <a:cs typeface="Times New Roman" panose="02020603050405020304" pitchFamily="18" charset="0"/>
              </a:rPr>
              <a:t>Intelligence.</a:t>
            </a:r>
            <a:endParaRPr lang="en-US" altLang="zh-CN" sz="20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Precise Video </a:t>
            </a:r>
            <a:r>
              <a:rPr lang="en-US" altLang="zh-CN" sz="2000" dirty="0" smtClean="0">
                <a:latin typeface="Times New Roman" panose="02020603050405020304" pitchFamily="18" charset="0"/>
                <a:cs typeface="Times New Roman" panose="02020603050405020304" pitchFamily="18" charset="0"/>
              </a:rPr>
              <a:t>Analysis</a:t>
            </a:r>
            <a:endParaRPr lang="en-US" altLang="zh-CN" sz="2000" b="1" dirty="0" smtClean="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Ø"/>
            </a:pPr>
            <a:r>
              <a:rPr lang="en-US" altLang="zh-CN" sz="2000" dirty="0" smtClean="0">
                <a:latin typeface="Times New Roman" panose="02020603050405020304" pitchFamily="18" charset="0"/>
                <a:cs typeface="Times New Roman" panose="02020603050405020304" pitchFamily="18" charset="0"/>
              </a:rPr>
              <a:t>Gather </a:t>
            </a:r>
            <a:r>
              <a:rPr lang="en-US" altLang="zh-CN" sz="2000" dirty="0">
                <a:latin typeface="Times New Roman" panose="02020603050405020304" pitchFamily="18" charset="0"/>
                <a:cs typeface="Times New Roman" panose="02020603050405020304" pitchFamily="18" charset="0"/>
              </a:rPr>
              <a:t>Insight from 20,000 Labels</a:t>
            </a:r>
          </a:p>
          <a:p>
            <a:pPr>
              <a:lnSpc>
                <a:spcPct val="12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Quickly Search Your Video </a:t>
            </a:r>
            <a:r>
              <a:rPr lang="en-US" altLang="zh-CN" sz="2000" dirty="0" smtClean="0">
                <a:latin typeface="Times New Roman" panose="02020603050405020304" pitchFamily="18" charset="0"/>
                <a:cs typeface="Times New Roman" panose="02020603050405020304" pitchFamily="18" charset="0"/>
              </a:rPr>
              <a:t>Catalog</a:t>
            </a:r>
          </a:p>
          <a:p>
            <a:pPr>
              <a:lnSpc>
                <a:spcPct val="12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Separate Signals from Noise</a:t>
            </a:r>
          </a:p>
          <a:p>
            <a:pPr>
              <a:lnSpc>
                <a:spcPct val="12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Process and Store on Google Cloud Platform</a:t>
            </a:r>
          </a:p>
          <a:p>
            <a:pPr marL="0" indent="0">
              <a:lnSpc>
                <a:spcPct val="120000"/>
              </a:lnSpc>
              <a:buNone/>
            </a:pPr>
            <a:endParaRPr lang="en-US" altLang="zh-CN" sz="2000" dirty="0"/>
          </a:p>
        </p:txBody>
      </p:sp>
    </p:spTree>
    <p:extLst>
      <p:ext uri="{BB962C8B-B14F-4D97-AF65-F5344CB8AC3E}">
        <p14:creationId xmlns:p14="http://schemas.microsoft.com/office/powerpoint/2010/main" val="19940195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43</a:t>
            </a:fld>
            <a:endParaRPr lang="en-US" dirty="0"/>
          </a:p>
        </p:txBody>
      </p:sp>
      <p:pic>
        <p:nvPicPr>
          <p:cNvPr id="5" name="图片 4"/>
          <p:cNvPicPr>
            <a:picLocks noChangeAspect="1"/>
          </p:cNvPicPr>
          <p:nvPr/>
        </p:nvPicPr>
        <p:blipFill rotWithShape="1">
          <a:blip r:embed="rId2"/>
          <a:srcRect r="48333"/>
          <a:stretch/>
        </p:blipFill>
        <p:spPr>
          <a:xfrm>
            <a:off x="1181100" y="1905000"/>
            <a:ext cx="2971800" cy="1947953"/>
          </a:xfrm>
          <a:prstGeom prst="rect">
            <a:avLst/>
          </a:prstGeom>
        </p:spPr>
      </p:pic>
      <p:pic>
        <p:nvPicPr>
          <p:cNvPr id="6" name="图片 5"/>
          <p:cNvPicPr>
            <a:picLocks noChangeAspect="1"/>
          </p:cNvPicPr>
          <p:nvPr/>
        </p:nvPicPr>
        <p:blipFill rotWithShape="1">
          <a:blip r:embed="rId2"/>
          <a:srcRect l="54167" b="23232"/>
          <a:stretch/>
        </p:blipFill>
        <p:spPr>
          <a:xfrm>
            <a:off x="990600" y="4242571"/>
            <a:ext cx="4191000" cy="2377304"/>
          </a:xfrm>
          <a:prstGeom prst="rect">
            <a:avLst/>
          </a:prstGeom>
        </p:spPr>
      </p:pic>
      <p:pic>
        <p:nvPicPr>
          <p:cNvPr id="7" name="图片 6"/>
          <p:cNvPicPr>
            <a:picLocks noChangeAspect="1"/>
          </p:cNvPicPr>
          <p:nvPr/>
        </p:nvPicPr>
        <p:blipFill>
          <a:blip r:embed="rId3"/>
          <a:stretch>
            <a:fillRect/>
          </a:stretch>
        </p:blipFill>
        <p:spPr>
          <a:xfrm>
            <a:off x="4369469" y="1846943"/>
            <a:ext cx="4581525" cy="3038475"/>
          </a:xfrm>
          <a:prstGeom prst="rect">
            <a:avLst/>
          </a:prstGeom>
        </p:spPr>
      </p:pic>
      <p:sp>
        <p:nvSpPr>
          <p:cNvPr id="8" name="文本框 7"/>
          <p:cNvSpPr txBox="1"/>
          <p:nvPr/>
        </p:nvSpPr>
        <p:spPr>
          <a:xfrm>
            <a:off x="1032576" y="4024403"/>
            <a:ext cx="3886200" cy="369332"/>
          </a:xfrm>
          <a:prstGeom prst="rect">
            <a:avLst/>
          </a:prstGeom>
          <a:noFill/>
        </p:spPr>
        <p:txBody>
          <a:bodyPr wrap="square" rtlCol="0">
            <a:spAutoFit/>
          </a:bodyPr>
          <a:lstStyle/>
          <a:p>
            <a:r>
              <a:rPr lang="en-US" altLang="zh-CN" dirty="0"/>
              <a:t>Video name: </a:t>
            </a:r>
            <a:r>
              <a:rPr lang="en-US" altLang="zh-CN" dirty="0" smtClean="0"/>
              <a:t>volleyball court</a:t>
            </a:r>
            <a:endParaRPr lang="zh-CN" altLang="en-US" dirty="0"/>
          </a:p>
        </p:txBody>
      </p:sp>
      <p:sp>
        <p:nvSpPr>
          <p:cNvPr id="9" name="椭圆 8"/>
          <p:cNvSpPr/>
          <p:nvPr/>
        </p:nvSpPr>
        <p:spPr>
          <a:xfrm>
            <a:off x="4134757" y="4065287"/>
            <a:ext cx="1447800" cy="8201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38200" y="5210282"/>
            <a:ext cx="1447800" cy="8201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29523" y="5335254"/>
            <a:ext cx="4014477" cy="646331"/>
          </a:xfrm>
          <a:prstGeom prst="rect">
            <a:avLst/>
          </a:prstGeom>
          <a:noFill/>
        </p:spPr>
        <p:txBody>
          <a:bodyPr wrap="square" rtlCol="0">
            <a:spAutoFit/>
          </a:bodyPr>
          <a:lstStyle/>
          <a:p>
            <a:r>
              <a:rPr lang="en-US" altLang="zh-CN" b="1" dirty="0" smtClean="0"/>
              <a:t>Only tree </a:t>
            </a:r>
            <a:r>
              <a:rPr lang="en-US" altLang="zh-CN" b="1" dirty="0" smtClean="0"/>
              <a:t>was </a:t>
            </a:r>
            <a:r>
              <a:rPr lang="en-US" altLang="zh-CN" b="1" dirty="0" smtClean="0"/>
              <a:t>recognized.</a:t>
            </a:r>
          </a:p>
          <a:p>
            <a:r>
              <a:rPr lang="en-US" altLang="zh-CN" b="1" dirty="0" smtClean="0"/>
              <a:t>Labels can not change with frame.</a:t>
            </a:r>
            <a:endParaRPr lang="zh-CN" altLang="en-US" b="1" dirty="0"/>
          </a:p>
        </p:txBody>
      </p:sp>
      <p:sp>
        <p:nvSpPr>
          <p:cNvPr id="13" name="标题 1"/>
          <p:cNvSpPr>
            <a:spLocks noGrp="1"/>
          </p:cNvSpPr>
          <p:nvPr>
            <p:ph type="title"/>
          </p:nvPr>
        </p:nvSpPr>
        <p:spPr>
          <a:xfrm>
            <a:off x="1187623" y="485775"/>
            <a:ext cx="7632849" cy="1143000"/>
          </a:xfrm>
        </p:spPr>
        <p:txBody>
          <a:bodyPr>
            <a:normAutofit fontScale="90000"/>
          </a:bodyPr>
          <a:lstStyle/>
          <a:p>
            <a:r>
              <a:rPr lang="en-US" altLang="zh-CN" dirty="0" smtClean="0"/>
              <a:t>16. </a:t>
            </a:r>
            <a:r>
              <a:rPr lang="en-US" altLang="zh-CN" dirty="0"/>
              <a:t>  Google Cognitive Services: Cloud Video </a:t>
            </a:r>
            <a:r>
              <a:rPr lang="en-US" altLang="zh-CN" dirty="0" smtClean="0"/>
              <a:t>Intelligence</a:t>
            </a:r>
            <a:endParaRPr lang="zh-CN" altLang="en-US" dirty="0"/>
          </a:p>
        </p:txBody>
      </p:sp>
    </p:spTree>
    <p:extLst>
      <p:ext uri="{BB962C8B-B14F-4D97-AF65-F5344CB8AC3E}">
        <p14:creationId xmlns:p14="http://schemas.microsoft.com/office/powerpoint/2010/main" val="1651479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2539CD2-6DAE-4FF3-A212-C677906F8B49}" type="slidenum">
              <a:rPr lang="en-US" smtClean="0"/>
              <a:pPr/>
              <a:t>44</a:t>
            </a:fld>
            <a:endParaRPr lang="en-US" dirty="0"/>
          </a:p>
        </p:txBody>
      </p:sp>
      <p:sp>
        <p:nvSpPr>
          <p:cNvPr id="8" name="文本框 7"/>
          <p:cNvSpPr txBox="1"/>
          <p:nvPr/>
        </p:nvSpPr>
        <p:spPr>
          <a:xfrm>
            <a:off x="989978" y="4052370"/>
            <a:ext cx="3886200" cy="369332"/>
          </a:xfrm>
          <a:prstGeom prst="rect">
            <a:avLst/>
          </a:prstGeom>
          <a:noFill/>
        </p:spPr>
        <p:txBody>
          <a:bodyPr wrap="square" rtlCol="0">
            <a:spAutoFit/>
          </a:bodyPr>
          <a:lstStyle/>
          <a:p>
            <a:r>
              <a:rPr lang="en-US" altLang="zh-CN" dirty="0"/>
              <a:t>Video name: </a:t>
            </a:r>
            <a:r>
              <a:rPr lang="en-US" altLang="zh-CN" dirty="0" err="1"/>
              <a:t>gbikes_dinosaur</a:t>
            </a:r>
            <a:endParaRPr lang="zh-CN" altLang="en-US" dirty="0"/>
          </a:p>
        </p:txBody>
      </p:sp>
      <p:sp>
        <p:nvSpPr>
          <p:cNvPr id="12" name="文本框 11"/>
          <p:cNvSpPr txBox="1"/>
          <p:nvPr/>
        </p:nvSpPr>
        <p:spPr>
          <a:xfrm>
            <a:off x="1187623" y="5105400"/>
            <a:ext cx="3657600" cy="369332"/>
          </a:xfrm>
          <a:prstGeom prst="rect">
            <a:avLst/>
          </a:prstGeom>
          <a:noFill/>
        </p:spPr>
        <p:txBody>
          <a:bodyPr wrap="square" rtlCol="0">
            <a:spAutoFit/>
          </a:bodyPr>
          <a:lstStyle/>
          <a:p>
            <a:r>
              <a:rPr lang="en-US" altLang="zh-CN" b="1" dirty="0" smtClean="0"/>
              <a:t>Labels changes with shot</a:t>
            </a:r>
            <a:r>
              <a:rPr lang="en-US" altLang="zh-CN" dirty="0" smtClean="0"/>
              <a:t>.</a:t>
            </a:r>
            <a:endParaRPr lang="zh-CN" altLang="en-US" dirty="0"/>
          </a:p>
        </p:txBody>
      </p:sp>
      <p:sp>
        <p:nvSpPr>
          <p:cNvPr id="13" name="标题 1"/>
          <p:cNvSpPr>
            <a:spLocks noGrp="1"/>
          </p:cNvSpPr>
          <p:nvPr>
            <p:ph type="title"/>
          </p:nvPr>
        </p:nvSpPr>
        <p:spPr>
          <a:xfrm>
            <a:off x="1187623" y="485775"/>
            <a:ext cx="7632849" cy="1143000"/>
          </a:xfrm>
        </p:spPr>
        <p:txBody>
          <a:bodyPr>
            <a:normAutofit fontScale="90000"/>
          </a:bodyPr>
          <a:lstStyle/>
          <a:p>
            <a:r>
              <a:rPr lang="en-US" altLang="zh-CN" dirty="0" smtClean="0"/>
              <a:t>16. </a:t>
            </a:r>
            <a:r>
              <a:rPr lang="en-US" altLang="zh-CN" dirty="0"/>
              <a:t>  Google Cognitive Services: Cloud Video </a:t>
            </a:r>
            <a:r>
              <a:rPr lang="en-US" altLang="zh-CN" dirty="0" smtClean="0"/>
              <a:t>Intelligence</a:t>
            </a:r>
            <a:endParaRPr lang="zh-CN" altLang="en-US" dirty="0"/>
          </a:p>
        </p:txBody>
      </p:sp>
      <p:pic>
        <p:nvPicPr>
          <p:cNvPr id="2" name="图片 1"/>
          <p:cNvPicPr>
            <a:picLocks noChangeAspect="1"/>
          </p:cNvPicPr>
          <p:nvPr/>
        </p:nvPicPr>
        <p:blipFill>
          <a:blip r:embed="rId2"/>
          <a:stretch>
            <a:fillRect/>
          </a:stretch>
        </p:blipFill>
        <p:spPr>
          <a:xfrm>
            <a:off x="990600" y="1839196"/>
            <a:ext cx="3378869" cy="2115740"/>
          </a:xfrm>
          <a:prstGeom prst="rect">
            <a:avLst/>
          </a:prstGeom>
        </p:spPr>
      </p:pic>
      <p:grpSp>
        <p:nvGrpSpPr>
          <p:cNvPr id="14" name="组合 13"/>
          <p:cNvGrpSpPr/>
          <p:nvPr/>
        </p:nvGrpSpPr>
        <p:grpSpPr>
          <a:xfrm>
            <a:off x="4457700" y="1769509"/>
            <a:ext cx="4686300" cy="4124325"/>
            <a:chOff x="2454295" y="2331572"/>
            <a:chExt cx="4686300" cy="4124325"/>
          </a:xfrm>
        </p:grpSpPr>
        <p:pic>
          <p:nvPicPr>
            <p:cNvPr id="10" name="图片 9"/>
            <p:cNvPicPr>
              <a:picLocks noChangeAspect="1"/>
            </p:cNvPicPr>
            <p:nvPr/>
          </p:nvPicPr>
          <p:blipFill>
            <a:blip r:embed="rId3"/>
            <a:stretch>
              <a:fillRect/>
            </a:stretch>
          </p:blipFill>
          <p:spPr>
            <a:xfrm>
              <a:off x="2454295" y="2331572"/>
              <a:ext cx="4686300" cy="4124325"/>
            </a:xfrm>
            <a:prstGeom prst="rect">
              <a:avLst/>
            </a:prstGeom>
          </p:spPr>
        </p:pic>
        <p:sp>
          <p:nvSpPr>
            <p:cNvPr id="11" name="椭圆 10"/>
            <p:cNvSpPr/>
            <p:nvPr/>
          </p:nvSpPr>
          <p:spPr>
            <a:xfrm>
              <a:off x="2472423" y="3388938"/>
              <a:ext cx="1447800" cy="8201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27567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3" y="349020"/>
            <a:ext cx="7632849" cy="1143000"/>
          </a:xfrm>
        </p:spPr>
        <p:txBody>
          <a:bodyPr>
            <a:normAutofit/>
          </a:bodyPr>
          <a:lstStyle/>
          <a:p>
            <a:r>
              <a:rPr lang="en-US" altLang="zh-CN" dirty="0"/>
              <a:t> </a:t>
            </a:r>
            <a:r>
              <a:rPr lang="en-US" altLang="zh-CN" dirty="0" smtClean="0"/>
              <a:t>Future Applications</a:t>
            </a:r>
            <a:endParaRPr lang="zh-CN" altLang="en-US" dirty="0">
              <a:latin typeface="Times New Roman" panose="02020603050405020304" pitchFamily="18" charset="0"/>
              <a:cs typeface="Times New Roman" panose="02020603050405020304" pitchFamily="18" charset="0"/>
            </a:endParaRPr>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35932" y="1542503"/>
            <a:ext cx="3208068" cy="1989002"/>
          </a:xfrm>
        </p:spPr>
      </p:pic>
      <p:sp>
        <p:nvSpPr>
          <p:cNvPr id="4" name="灯片编号占位符 3"/>
          <p:cNvSpPr>
            <a:spLocks noGrp="1"/>
          </p:cNvSpPr>
          <p:nvPr>
            <p:ph type="sldNum" sz="quarter" idx="12"/>
          </p:nvPr>
        </p:nvSpPr>
        <p:spPr>
          <a:xfrm>
            <a:off x="7853700" y="6381750"/>
            <a:ext cx="966772" cy="476250"/>
          </a:xfrm>
        </p:spPr>
        <p:txBody>
          <a:bodyPr/>
          <a:lstStyle/>
          <a:p>
            <a:fld id="{42539CD2-6DAE-4FF3-A212-C677906F8B49}" type="slidenum">
              <a:rPr lang="en-US" smtClean="0"/>
              <a:pPr/>
              <a:t>45</a:t>
            </a:fld>
            <a:endParaRPr lang="en-US"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546" y="3529163"/>
            <a:ext cx="2868984" cy="1923729"/>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2106" t="4655"/>
          <a:stretch/>
        </p:blipFill>
        <p:spPr>
          <a:xfrm>
            <a:off x="4727907" y="5335645"/>
            <a:ext cx="2754683" cy="1383026"/>
          </a:xfrm>
          <a:prstGeom prst="rect">
            <a:avLst/>
          </a:prstGeom>
        </p:spPr>
      </p:pic>
      <p:sp>
        <p:nvSpPr>
          <p:cNvPr id="19" name="文本框 18"/>
          <p:cNvSpPr txBox="1"/>
          <p:nvPr/>
        </p:nvSpPr>
        <p:spPr>
          <a:xfrm>
            <a:off x="7480404" y="4898964"/>
            <a:ext cx="1533537" cy="400110"/>
          </a:xfrm>
          <a:prstGeom prst="rect">
            <a:avLst/>
          </a:prstGeom>
          <a:noFill/>
        </p:spPr>
        <p:txBody>
          <a:bodyPr wrap="square" rtlCol="0">
            <a:spAutoFit/>
          </a:bodyPr>
          <a:lstStyle/>
          <a:p>
            <a:r>
              <a:rPr lang="en-US" altLang="zh-CN" sz="2000" b="1" dirty="0" smtClean="0">
                <a:solidFill>
                  <a:schemeClr val="bg1"/>
                </a:solidFill>
                <a:latin typeface="Tahoma" panose="020B0604030504040204" pitchFamily="34" charset="0"/>
              </a:rPr>
              <a:t>Vehicle</a:t>
            </a:r>
            <a:endParaRPr lang="zh-CN" altLang="en-US" sz="2000" b="1" dirty="0">
              <a:solidFill>
                <a:schemeClr val="bg1"/>
              </a:solidFill>
            </a:endParaRPr>
          </a:p>
        </p:txBody>
      </p:sp>
      <p:grpSp>
        <p:nvGrpSpPr>
          <p:cNvPr id="22" name="组合 21"/>
          <p:cNvGrpSpPr/>
          <p:nvPr/>
        </p:nvGrpSpPr>
        <p:grpSpPr>
          <a:xfrm>
            <a:off x="852650" y="1317005"/>
            <a:ext cx="7656706" cy="5302869"/>
            <a:chOff x="889801" y="1347632"/>
            <a:chExt cx="7656706" cy="5302869"/>
          </a:xfrm>
        </p:grpSpPr>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l="19230" r="16434" b="7334"/>
            <a:stretch/>
          </p:blipFill>
          <p:spPr>
            <a:xfrm>
              <a:off x="4369839" y="2984692"/>
              <a:ext cx="1573858" cy="2377894"/>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801" y="1818073"/>
              <a:ext cx="3318486" cy="2903061"/>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902" y="4602626"/>
              <a:ext cx="3639296" cy="2047875"/>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06240" y="1347632"/>
              <a:ext cx="3395614" cy="1670218"/>
            </a:xfrm>
            <a:prstGeom prst="rect">
              <a:avLst/>
            </a:prstGeom>
          </p:spPr>
        </p:pic>
        <p:grpSp>
          <p:nvGrpSpPr>
            <p:cNvPr id="21" name="组合 20"/>
            <p:cNvGrpSpPr/>
            <p:nvPr/>
          </p:nvGrpSpPr>
          <p:grpSpPr>
            <a:xfrm>
              <a:off x="1081948" y="1836463"/>
              <a:ext cx="7464559" cy="1553636"/>
              <a:chOff x="1081948" y="1836463"/>
              <a:chExt cx="7464559" cy="1553636"/>
            </a:xfrm>
          </p:grpSpPr>
          <p:sp>
            <p:nvSpPr>
              <p:cNvPr id="14" name="文本框 13"/>
              <p:cNvSpPr txBox="1"/>
              <p:nvPr/>
            </p:nvSpPr>
            <p:spPr>
              <a:xfrm>
                <a:off x="3419462" y="2036518"/>
                <a:ext cx="1533537" cy="400110"/>
              </a:xfrm>
              <a:prstGeom prst="rect">
                <a:avLst/>
              </a:prstGeom>
              <a:noFill/>
            </p:spPr>
            <p:txBody>
              <a:bodyPr wrap="square" rtlCol="0">
                <a:spAutoFit/>
              </a:bodyPr>
              <a:lstStyle/>
              <a:p>
                <a:r>
                  <a:rPr lang="en-US" altLang="zh-CN" sz="2000" b="1" dirty="0" smtClean="0"/>
                  <a:t>Education</a:t>
                </a:r>
                <a:endParaRPr lang="zh-CN" altLang="en-US" sz="2000" b="1" dirty="0"/>
              </a:p>
            </p:txBody>
          </p:sp>
          <p:sp>
            <p:nvSpPr>
              <p:cNvPr id="15" name="文本框 14"/>
              <p:cNvSpPr txBox="1"/>
              <p:nvPr/>
            </p:nvSpPr>
            <p:spPr>
              <a:xfrm>
                <a:off x="7012970" y="2989989"/>
                <a:ext cx="1533537" cy="400110"/>
              </a:xfrm>
              <a:prstGeom prst="rect">
                <a:avLst/>
              </a:prstGeom>
              <a:noFill/>
            </p:spPr>
            <p:txBody>
              <a:bodyPr wrap="square" rtlCol="0">
                <a:spAutoFit/>
              </a:bodyPr>
              <a:lstStyle/>
              <a:p>
                <a:r>
                  <a:rPr lang="en-US" altLang="zh-CN" sz="2000" b="1" dirty="0" smtClean="0"/>
                  <a:t>Work</a:t>
                </a:r>
                <a:endParaRPr lang="zh-CN" altLang="en-US" sz="2000" b="1" dirty="0"/>
              </a:p>
            </p:txBody>
          </p:sp>
          <p:sp>
            <p:nvSpPr>
              <p:cNvPr id="16" name="文本框 15"/>
              <p:cNvSpPr txBox="1"/>
              <p:nvPr/>
            </p:nvSpPr>
            <p:spPr>
              <a:xfrm>
                <a:off x="1081948" y="1836463"/>
                <a:ext cx="1533537" cy="400110"/>
              </a:xfrm>
              <a:prstGeom prst="rect">
                <a:avLst/>
              </a:prstGeom>
              <a:noFill/>
            </p:spPr>
            <p:txBody>
              <a:bodyPr wrap="square" rtlCol="0">
                <a:spAutoFit/>
              </a:bodyPr>
              <a:lstStyle/>
              <a:p>
                <a:r>
                  <a:rPr lang="en-US" altLang="zh-CN" sz="2000" b="1" dirty="0" smtClean="0"/>
                  <a:t>Health</a:t>
                </a:r>
                <a:endParaRPr lang="zh-CN" altLang="en-US" sz="2000" b="1" dirty="0"/>
              </a:p>
            </p:txBody>
          </p:sp>
        </p:grpSp>
        <p:sp>
          <p:nvSpPr>
            <p:cNvPr id="17" name="文本框 16"/>
            <p:cNvSpPr txBox="1"/>
            <p:nvPr/>
          </p:nvSpPr>
          <p:spPr>
            <a:xfrm>
              <a:off x="3761680" y="6237099"/>
              <a:ext cx="1533537" cy="400110"/>
            </a:xfrm>
            <a:prstGeom prst="rect">
              <a:avLst/>
            </a:prstGeom>
            <a:noFill/>
          </p:spPr>
          <p:txBody>
            <a:bodyPr wrap="square" rtlCol="0">
              <a:spAutoFit/>
            </a:bodyPr>
            <a:lstStyle/>
            <a:p>
              <a:r>
                <a:rPr lang="en-US" altLang="zh-CN" sz="2000" b="1" dirty="0" smtClean="0">
                  <a:solidFill>
                    <a:schemeClr val="bg1"/>
                  </a:solidFill>
                </a:rPr>
                <a:t>Life</a:t>
              </a:r>
              <a:endParaRPr lang="zh-CN" altLang="en-US" sz="2000" b="1" dirty="0">
                <a:solidFill>
                  <a:schemeClr val="bg1"/>
                </a:solidFill>
              </a:endParaRPr>
            </a:p>
          </p:txBody>
        </p:sp>
        <p:sp>
          <p:nvSpPr>
            <p:cNvPr id="20" name="文本框 19"/>
            <p:cNvSpPr txBox="1"/>
            <p:nvPr/>
          </p:nvSpPr>
          <p:spPr>
            <a:xfrm>
              <a:off x="5849976" y="6073827"/>
              <a:ext cx="1703755" cy="461665"/>
            </a:xfrm>
            <a:prstGeom prst="rect">
              <a:avLst/>
            </a:prstGeom>
            <a:noFill/>
          </p:spPr>
          <p:txBody>
            <a:bodyPr wrap="square" rtlCol="0">
              <a:spAutoFit/>
            </a:bodyPr>
            <a:lstStyle/>
            <a:p>
              <a:r>
                <a:rPr lang="en-US" altLang="zh-CN" sz="2400" b="1" dirty="0" smtClean="0">
                  <a:solidFill>
                    <a:schemeClr val="bg1"/>
                  </a:solidFill>
                </a:rPr>
                <a:t>Transport</a:t>
              </a:r>
              <a:endParaRPr lang="zh-CN" altLang="en-US" sz="2400" b="1" dirty="0">
                <a:solidFill>
                  <a:schemeClr val="bg1"/>
                </a:solidFill>
              </a:endParaRPr>
            </a:p>
          </p:txBody>
        </p:sp>
      </p:grpSp>
    </p:spTree>
    <p:extLst>
      <p:ext uri="{BB962C8B-B14F-4D97-AF65-F5344CB8AC3E}">
        <p14:creationId xmlns:p14="http://schemas.microsoft.com/office/powerpoint/2010/main" val="21059983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a:t>
            </a:r>
            <a:r>
              <a:rPr lang="en-US" altLang="zh-CN" dirty="0" smtClean="0"/>
              <a:t>Future Applications-Education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7853700" y="6381750"/>
            <a:ext cx="966772" cy="476250"/>
          </a:xfrm>
        </p:spPr>
        <p:txBody>
          <a:bodyPr/>
          <a:lstStyle/>
          <a:p>
            <a:fld id="{42539CD2-6DAE-4FF3-A212-C677906F8B49}" type="slidenum">
              <a:rPr lang="en-US" smtClean="0"/>
              <a:pPr/>
              <a:t>46</a:t>
            </a:fld>
            <a:endParaRPr lang="en-US" dirty="0"/>
          </a:p>
        </p:txBody>
      </p:sp>
      <p:sp>
        <p:nvSpPr>
          <p:cNvPr id="3" name="矩形 2"/>
          <p:cNvSpPr/>
          <p:nvPr/>
        </p:nvSpPr>
        <p:spPr>
          <a:xfrm>
            <a:off x="1144199" y="1676400"/>
            <a:ext cx="3604513" cy="369332"/>
          </a:xfrm>
          <a:prstGeom prst="rect">
            <a:avLst/>
          </a:prstGeom>
        </p:spPr>
        <p:txBody>
          <a:bodyPr wrap="none">
            <a:spAutoFit/>
          </a:bodyPr>
          <a:lstStyle/>
          <a:p>
            <a:pPr algn="ctr"/>
            <a:r>
              <a:rPr lang="en-US" altLang="zh-CN" b="1" dirty="0" smtClean="0">
                <a:latin typeface="Times New Roman" panose="02020603050405020304" pitchFamily="18" charset="0"/>
                <a:cs typeface="Times New Roman" panose="02020603050405020304" pitchFamily="18" charset="0"/>
              </a:rPr>
              <a:t>Say goodbye </a:t>
            </a:r>
            <a:r>
              <a:rPr lang="en-US" altLang="zh-CN" b="1" dirty="0">
                <a:latin typeface="Times New Roman" panose="02020603050405020304" pitchFamily="18" charset="0"/>
                <a:cs typeface="Times New Roman" panose="02020603050405020304" pitchFamily="18" charset="0"/>
              </a:rPr>
              <a:t>to classroom teaching</a:t>
            </a:r>
            <a:endParaRPr lang="en-US" altLang="zh-CN" b="1" i="0" dirty="0">
              <a:effectLst/>
              <a:latin typeface="Times New Roman" panose="02020603050405020304" pitchFamily="18" charset="0"/>
              <a:cs typeface="Times New Roman" panose="02020603050405020304" pitchFamily="18" charset="0"/>
            </a:endParaRPr>
          </a:p>
        </p:txBody>
      </p:sp>
      <p:sp>
        <p:nvSpPr>
          <p:cNvPr id="7" name="矩形 6"/>
          <p:cNvSpPr/>
          <p:nvPr/>
        </p:nvSpPr>
        <p:spPr>
          <a:xfrm>
            <a:off x="1142899" y="4740229"/>
            <a:ext cx="3673121" cy="369332"/>
          </a:xfrm>
          <a:prstGeom prst="rect">
            <a:avLst/>
          </a:prstGeom>
        </p:spPr>
        <p:txBody>
          <a:bodyPr wrap="none">
            <a:spAutoFit/>
          </a:bodyPr>
          <a:lstStyle/>
          <a:p>
            <a:r>
              <a:rPr lang="en-US" altLang="zh-CN" b="1" dirty="0" err="1" smtClean="0">
                <a:latin typeface="Times New Roman" panose="02020603050405020304" pitchFamily="18" charset="0"/>
                <a:cs typeface="Times New Roman" panose="02020603050405020304" pitchFamily="18" charset="0"/>
              </a:rPr>
              <a:t>IoT</a:t>
            </a:r>
            <a:r>
              <a:rPr lang="en-US" altLang="zh-CN" b="1" dirty="0" smtClean="0">
                <a:latin typeface="Times New Roman" panose="02020603050405020304" pitchFamily="18" charset="0"/>
                <a:cs typeface="Times New Roman" panose="02020603050405020304" pitchFamily="18" charset="0"/>
              </a:rPr>
              <a:t> spreading across the institution</a:t>
            </a: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202971" y="2476500"/>
            <a:ext cx="2601994"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Always-On experiences</a:t>
            </a:r>
            <a:r>
              <a:rPr lang="en-US" altLang="zh-CN" dirty="0">
                <a:solidFill>
                  <a:srgbClr val="333333"/>
                </a:solidFill>
                <a:latin typeface="Rajdhani"/>
              </a:rPr>
              <a:t> </a:t>
            </a:r>
            <a:endParaRPr lang="zh-CN" altLang="en-US" dirty="0"/>
          </a:p>
        </p:txBody>
      </p:sp>
      <p:sp>
        <p:nvSpPr>
          <p:cNvPr id="11" name="矩形 10"/>
          <p:cNvSpPr/>
          <p:nvPr/>
        </p:nvSpPr>
        <p:spPr>
          <a:xfrm>
            <a:off x="1142724" y="5556441"/>
            <a:ext cx="3854581"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Multiplication of dense environments</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7787" r="7787"/>
          <a:stretch/>
        </p:blipFill>
        <p:spPr>
          <a:xfrm>
            <a:off x="4756673" y="1503177"/>
            <a:ext cx="2715816" cy="1809164"/>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459" y="3277519"/>
            <a:ext cx="3282950" cy="2011879"/>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7" y="4972458"/>
            <a:ext cx="2647777" cy="1781232"/>
          </a:xfrm>
          <a:prstGeom prst="rect">
            <a:avLst/>
          </a:prstGeom>
        </p:spPr>
      </p:pic>
      <p:sp>
        <p:nvSpPr>
          <p:cNvPr id="10" name="矩形 9"/>
          <p:cNvSpPr/>
          <p:nvPr/>
        </p:nvSpPr>
        <p:spPr>
          <a:xfrm>
            <a:off x="1138174" y="4023457"/>
            <a:ext cx="4572000" cy="369332"/>
          </a:xfrm>
          <a:prstGeom prst="rect">
            <a:avLst/>
          </a:prstGeom>
        </p:spPr>
        <p:txBody>
          <a:bodyPr>
            <a:spAutoFit/>
          </a:bodyPr>
          <a:lstStyle/>
          <a:p>
            <a:r>
              <a:rPr lang="en-US" altLang="zh-CN" b="1" dirty="0">
                <a:latin typeface="Times New Roman" panose="02020603050405020304" pitchFamily="18" charset="0"/>
                <a:cs typeface="Times New Roman" panose="02020603050405020304" pitchFamily="18" charset="0"/>
              </a:rPr>
              <a:t>Wearables and </a:t>
            </a:r>
            <a:r>
              <a:rPr lang="en-US" altLang="zh-CN" b="1" dirty="0" smtClean="0">
                <a:latin typeface="Times New Roman" panose="02020603050405020304" pitchFamily="18" charset="0"/>
                <a:cs typeface="Times New Roman" panose="02020603050405020304" pitchFamily="18" charset="0"/>
              </a:rPr>
              <a:t>location-awareness </a:t>
            </a:r>
            <a:r>
              <a:rPr lang="en-US" altLang="zh-CN" b="1" dirty="0">
                <a:latin typeface="Times New Roman" panose="02020603050405020304" pitchFamily="18" charset="0"/>
                <a:cs typeface="Times New Roman" panose="02020603050405020304" pitchFamily="18" charset="0"/>
              </a:rPr>
              <a:t>solutions</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1138174" y="3223357"/>
            <a:ext cx="7682298" cy="400110"/>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Virtual </a:t>
            </a:r>
            <a:r>
              <a:rPr lang="en-US" altLang="zh-CN" b="1" dirty="0">
                <a:latin typeface="Times New Roman" panose="02020603050405020304" pitchFamily="18" charset="0"/>
                <a:cs typeface="Times New Roman" panose="02020603050405020304" pitchFamily="18" charset="0"/>
              </a:rPr>
              <a:t>Reality (VR) and Augmented Reality (AR) for teaching</a:t>
            </a:r>
            <a:r>
              <a:rPr lang="en-US" altLang="zh-CN" sz="2000" dirty="0"/>
              <a:t> </a:t>
            </a:r>
            <a:endParaRPr lang="zh-CN" altLang="en-US" sz="2000" b="1" dirty="0">
              <a:solidFill>
                <a:schemeClr val="bg1"/>
              </a:solidFill>
            </a:endParaRPr>
          </a:p>
        </p:txBody>
      </p:sp>
    </p:spTree>
    <p:extLst>
      <p:ext uri="{BB962C8B-B14F-4D97-AF65-F5344CB8AC3E}">
        <p14:creationId xmlns:p14="http://schemas.microsoft.com/office/powerpoint/2010/main" val="1625531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a:t>
            </a:r>
            <a:r>
              <a:rPr lang="en-US" altLang="zh-CN" dirty="0" smtClean="0"/>
              <a:t>Future </a:t>
            </a:r>
            <a:r>
              <a:rPr lang="en-US" altLang="zh-CN" dirty="0" smtClean="0"/>
              <a:t>Applications - Health</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7853700" y="6381750"/>
            <a:ext cx="966772" cy="476250"/>
          </a:xfrm>
        </p:spPr>
        <p:txBody>
          <a:bodyPr/>
          <a:lstStyle/>
          <a:p>
            <a:fld id="{42539CD2-6DAE-4FF3-A212-C677906F8B49}" type="slidenum">
              <a:rPr lang="en-US" smtClean="0"/>
              <a:pPr/>
              <a:t>47</a:t>
            </a:fld>
            <a:endParaRPr lang="en-US" dirty="0"/>
          </a:p>
        </p:txBody>
      </p:sp>
      <p:sp>
        <p:nvSpPr>
          <p:cNvPr id="19" name="文本框 18"/>
          <p:cNvSpPr txBox="1"/>
          <p:nvPr/>
        </p:nvSpPr>
        <p:spPr>
          <a:xfrm>
            <a:off x="7877599" y="5195827"/>
            <a:ext cx="1533537" cy="400110"/>
          </a:xfrm>
          <a:prstGeom prst="rect">
            <a:avLst/>
          </a:prstGeom>
          <a:noFill/>
        </p:spPr>
        <p:txBody>
          <a:bodyPr wrap="square" rtlCol="0">
            <a:spAutoFit/>
          </a:bodyPr>
          <a:lstStyle/>
          <a:p>
            <a:r>
              <a:rPr lang="en-US" altLang="zh-CN" sz="2000" b="1" dirty="0" smtClean="0">
                <a:solidFill>
                  <a:schemeClr val="bg1"/>
                </a:solidFill>
                <a:latin typeface="Tahoma" panose="020B0604030504040204" pitchFamily="34" charset="0"/>
              </a:rPr>
              <a:t>Vehicle</a:t>
            </a:r>
            <a:endParaRPr lang="zh-CN" altLang="en-US" sz="2000" b="1" dirty="0">
              <a:solidFill>
                <a:schemeClr val="bg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4747720"/>
            <a:ext cx="2857500" cy="187215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0" y="4842258"/>
            <a:ext cx="3014714" cy="1507357"/>
          </a:xfrm>
          <a:prstGeom prst="rect">
            <a:avLst/>
          </a:prstGeom>
        </p:spPr>
      </p:pic>
      <p:pic>
        <p:nvPicPr>
          <p:cNvPr id="9" name="图片 8"/>
          <p:cNvPicPr>
            <a:picLocks noChangeAspect="1"/>
          </p:cNvPicPr>
          <p:nvPr/>
        </p:nvPicPr>
        <p:blipFill>
          <a:blip r:embed="rId5"/>
          <a:stretch>
            <a:fillRect/>
          </a:stretch>
        </p:blipFill>
        <p:spPr>
          <a:xfrm>
            <a:off x="1600200" y="1926353"/>
            <a:ext cx="6640932" cy="2729830"/>
          </a:xfrm>
          <a:prstGeom prst="rect">
            <a:avLst/>
          </a:prstGeom>
        </p:spPr>
      </p:pic>
    </p:spTree>
    <p:extLst>
      <p:ext uri="{BB962C8B-B14F-4D97-AF65-F5344CB8AC3E}">
        <p14:creationId xmlns:p14="http://schemas.microsoft.com/office/powerpoint/2010/main" val="12348669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a:t>
            </a:r>
            <a:r>
              <a:rPr lang="en-US" altLang="zh-CN" dirty="0" smtClean="0"/>
              <a:t>Future </a:t>
            </a:r>
            <a:r>
              <a:rPr lang="en-US" altLang="zh-CN" dirty="0" smtClean="0"/>
              <a:t>Applications - Life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7853700" y="6381750"/>
            <a:ext cx="966772" cy="476250"/>
          </a:xfrm>
        </p:spPr>
        <p:txBody>
          <a:bodyPr/>
          <a:lstStyle/>
          <a:p>
            <a:fld id="{42539CD2-6DAE-4FF3-A212-C677906F8B49}" type="slidenum">
              <a:rPr lang="en-US" smtClean="0"/>
              <a:pPr/>
              <a:t>48</a:t>
            </a:fld>
            <a:endParaRPr lang="en-US" dirty="0"/>
          </a:p>
        </p:txBody>
      </p:sp>
      <p:sp>
        <p:nvSpPr>
          <p:cNvPr id="19" name="文本框 18"/>
          <p:cNvSpPr txBox="1"/>
          <p:nvPr/>
        </p:nvSpPr>
        <p:spPr>
          <a:xfrm>
            <a:off x="7877599" y="5195827"/>
            <a:ext cx="1533537" cy="400110"/>
          </a:xfrm>
          <a:prstGeom prst="rect">
            <a:avLst/>
          </a:prstGeom>
          <a:noFill/>
        </p:spPr>
        <p:txBody>
          <a:bodyPr wrap="square" rtlCol="0">
            <a:spAutoFit/>
          </a:bodyPr>
          <a:lstStyle/>
          <a:p>
            <a:r>
              <a:rPr lang="en-US" altLang="zh-CN" sz="2000" b="1" dirty="0" smtClean="0">
                <a:solidFill>
                  <a:schemeClr val="bg1"/>
                </a:solidFill>
                <a:latin typeface="Tahoma" panose="020B0604030504040204" pitchFamily="34" charset="0"/>
              </a:rPr>
              <a:t>Vehicle</a:t>
            </a:r>
            <a:endParaRPr lang="zh-CN" altLang="en-US" sz="2000" b="1" dirty="0">
              <a:solidFill>
                <a:schemeClr val="bg1"/>
              </a:solidFill>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047" y="1827551"/>
            <a:ext cx="6505999" cy="4554199"/>
          </a:xfrm>
          <a:prstGeom prst="rect">
            <a:avLst/>
          </a:prstGeom>
        </p:spPr>
      </p:pic>
    </p:spTree>
    <p:extLst>
      <p:ext uri="{BB962C8B-B14F-4D97-AF65-F5344CB8AC3E}">
        <p14:creationId xmlns:p14="http://schemas.microsoft.com/office/powerpoint/2010/main" val="4752889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948" y="3559776"/>
            <a:ext cx="3486472" cy="2793900"/>
          </a:xfrm>
          <a:prstGeom prst="rect">
            <a:avLst/>
          </a:prstGeom>
        </p:spPr>
      </p:pic>
      <p:sp>
        <p:nvSpPr>
          <p:cNvPr id="2" name="标题 1"/>
          <p:cNvSpPr>
            <a:spLocks noGrp="1"/>
          </p:cNvSpPr>
          <p:nvPr>
            <p:ph type="title"/>
          </p:nvPr>
        </p:nvSpPr>
        <p:spPr/>
        <p:txBody>
          <a:bodyPr>
            <a:normAutofit/>
          </a:bodyPr>
          <a:lstStyle/>
          <a:p>
            <a:r>
              <a:rPr lang="en-US" altLang="zh-CN" dirty="0"/>
              <a:t> </a:t>
            </a:r>
            <a:r>
              <a:rPr lang="en-US" altLang="zh-CN" dirty="0" smtClean="0"/>
              <a:t>Future </a:t>
            </a:r>
            <a:r>
              <a:rPr lang="en-US" altLang="zh-CN" dirty="0" smtClean="0"/>
              <a:t>Applications - Work</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7853700" y="6381750"/>
            <a:ext cx="966772" cy="476250"/>
          </a:xfrm>
        </p:spPr>
        <p:txBody>
          <a:bodyPr/>
          <a:lstStyle/>
          <a:p>
            <a:fld id="{42539CD2-6DAE-4FF3-A212-C677906F8B49}" type="slidenum">
              <a:rPr lang="en-US" smtClean="0"/>
              <a:pPr/>
              <a:t>49</a:t>
            </a:fld>
            <a:endParaRPr lang="en-US" dirty="0"/>
          </a:p>
        </p:txBody>
      </p:sp>
      <p:sp>
        <p:nvSpPr>
          <p:cNvPr id="19" name="文本框 18"/>
          <p:cNvSpPr txBox="1"/>
          <p:nvPr/>
        </p:nvSpPr>
        <p:spPr>
          <a:xfrm>
            <a:off x="7877599" y="5195827"/>
            <a:ext cx="1533537" cy="400110"/>
          </a:xfrm>
          <a:prstGeom prst="rect">
            <a:avLst/>
          </a:prstGeom>
          <a:noFill/>
        </p:spPr>
        <p:txBody>
          <a:bodyPr wrap="square" rtlCol="0">
            <a:spAutoFit/>
          </a:bodyPr>
          <a:lstStyle/>
          <a:p>
            <a:r>
              <a:rPr lang="en-US" altLang="zh-CN" sz="2000" b="1" dirty="0" smtClean="0">
                <a:solidFill>
                  <a:schemeClr val="bg1"/>
                </a:solidFill>
                <a:latin typeface="Tahoma" panose="020B0604030504040204" pitchFamily="34" charset="0"/>
              </a:rPr>
              <a:t>Vehicle</a:t>
            </a:r>
            <a:endParaRPr lang="zh-CN" altLang="en-US" sz="2000" b="1" dirty="0">
              <a:solidFill>
                <a:schemeClr val="bg1"/>
              </a:solidFill>
            </a:endParaRPr>
          </a:p>
        </p:txBody>
      </p:sp>
      <p:sp>
        <p:nvSpPr>
          <p:cNvPr id="6" name="矩形 5"/>
          <p:cNvSpPr/>
          <p:nvPr/>
        </p:nvSpPr>
        <p:spPr>
          <a:xfrm>
            <a:off x="1187623" y="1834263"/>
            <a:ext cx="4572000" cy="2862322"/>
          </a:xfrm>
          <a:prstGeom prst="rect">
            <a:avLst/>
          </a:prstGeom>
        </p:spPr>
        <p:txBody>
          <a:bodyPr>
            <a:spAutoFit/>
          </a:bodyPr>
          <a:lstStyle/>
          <a:p>
            <a:pPr>
              <a:buFont typeface="Arial" panose="020B0604020202020204" pitchFamily="34" charset="0"/>
              <a:buChar char="•"/>
            </a:pPr>
            <a:r>
              <a:rPr lang="en-US" altLang="zh-CN" sz="2000" dirty="0">
                <a:solidFill>
                  <a:srgbClr val="333333"/>
                </a:solidFill>
                <a:latin typeface="Times New Roman" panose="02020603050405020304" pitchFamily="18" charset="0"/>
                <a:cs typeface="Times New Roman" panose="02020603050405020304" pitchFamily="18" charset="0"/>
              </a:rPr>
              <a:t>Seamless digital </a:t>
            </a:r>
            <a:r>
              <a:rPr lang="en-US" altLang="zh-CN" sz="2000" dirty="0" smtClean="0">
                <a:solidFill>
                  <a:srgbClr val="333333"/>
                </a:solidFill>
                <a:latin typeface="Times New Roman" panose="02020603050405020304" pitchFamily="18" charset="0"/>
                <a:cs typeface="Times New Roman" panose="02020603050405020304" pitchFamily="18" charset="0"/>
              </a:rPr>
              <a:t>networks</a:t>
            </a:r>
          </a:p>
          <a:p>
            <a:pPr>
              <a:buFont typeface="Arial" panose="020B0604020202020204" pitchFamily="34" charset="0"/>
              <a:buChar char="•"/>
            </a:pPr>
            <a:endParaRPr lang="en-US" altLang="zh-CN" sz="2000" dirty="0">
              <a:solidFill>
                <a:srgbClr val="33333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a:solidFill>
                  <a:srgbClr val="333333"/>
                </a:solidFill>
                <a:latin typeface="Times New Roman" panose="02020603050405020304" pitchFamily="18" charset="0"/>
                <a:cs typeface="Times New Roman" panose="02020603050405020304" pitchFamily="18" charset="0"/>
              </a:rPr>
              <a:t>Virtual planning of </a:t>
            </a:r>
            <a:r>
              <a:rPr lang="en-US" altLang="zh-CN" sz="2000" dirty="0" smtClean="0">
                <a:solidFill>
                  <a:srgbClr val="333333"/>
                </a:solidFill>
                <a:latin typeface="Times New Roman" panose="02020603050405020304" pitchFamily="18" charset="0"/>
                <a:cs typeface="Times New Roman" panose="02020603050405020304" pitchFamily="18" charset="0"/>
              </a:rPr>
              <a:t>products</a:t>
            </a:r>
          </a:p>
          <a:p>
            <a:pPr>
              <a:buFont typeface="Arial" panose="020B0604020202020204" pitchFamily="34" charset="0"/>
              <a:buChar char="•"/>
            </a:pPr>
            <a:endParaRPr lang="en-US" altLang="zh-CN" sz="2000" dirty="0">
              <a:solidFill>
                <a:srgbClr val="33333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a:solidFill>
                  <a:srgbClr val="333333"/>
                </a:solidFill>
                <a:latin typeface="Times New Roman" panose="02020603050405020304" pitchFamily="18" charset="0"/>
                <a:cs typeface="Times New Roman" panose="02020603050405020304" pitchFamily="18" charset="0"/>
              </a:rPr>
              <a:t>Production and remote </a:t>
            </a:r>
            <a:r>
              <a:rPr lang="en-US" altLang="zh-CN" sz="2000" dirty="0" smtClean="0">
                <a:solidFill>
                  <a:srgbClr val="333333"/>
                </a:solidFill>
                <a:latin typeface="Times New Roman" panose="02020603050405020304" pitchFamily="18" charset="0"/>
                <a:cs typeface="Times New Roman" panose="02020603050405020304" pitchFamily="18" charset="0"/>
              </a:rPr>
              <a:t>maintenance</a:t>
            </a:r>
          </a:p>
          <a:p>
            <a:pPr>
              <a:buFont typeface="Arial" panose="020B0604020202020204" pitchFamily="34" charset="0"/>
              <a:buChar char="•"/>
            </a:pPr>
            <a:endParaRPr lang="en-US" altLang="zh-CN" sz="2000" dirty="0">
              <a:solidFill>
                <a:srgbClr val="33333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err="1">
                <a:solidFill>
                  <a:srgbClr val="333333"/>
                </a:solidFill>
                <a:latin typeface="Times New Roman" panose="02020603050405020304" pitchFamily="18" charset="0"/>
                <a:cs typeface="Times New Roman" panose="02020603050405020304" pitchFamily="18" charset="0"/>
              </a:rPr>
              <a:t>Decentralised</a:t>
            </a:r>
            <a:r>
              <a:rPr lang="en-US" altLang="zh-CN" sz="2000" dirty="0">
                <a:solidFill>
                  <a:srgbClr val="333333"/>
                </a:solidFill>
                <a:latin typeface="Times New Roman" panose="02020603050405020304" pitchFamily="18" charset="0"/>
                <a:cs typeface="Times New Roman" panose="02020603050405020304" pitchFamily="18" charset="0"/>
              </a:rPr>
              <a:t> control of </a:t>
            </a:r>
            <a:r>
              <a:rPr lang="en-US" altLang="zh-CN" sz="2000" dirty="0" smtClean="0">
                <a:solidFill>
                  <a:srgbClr val="333333"/>
                </a:solidFill>
                <a:latin typeface="Times New Roman" panose="02020603050405020304" pitchFamily="18" charset="0"/>
                <a:cs typeface="Times New Roman" panose="02020603050405020304" pitchFamily="18" charset="0"/>
              </a:rPr>
              <a:t>production</a:t>
            </a:r>
          </a:p>
          <a:p>
            <a:pPr>
              <a:buFont typeface="Arial" panose="020B0604020202020204" pitchFamily="34" charset="0"/>
              <a:buChar char="•"/>
            </a:pPr>
            <a:endParaRPr lang="en-US" altLang="zh-CN" sz="2000" dirty="0">
              <a:solidFill>
                <a:srgbClr val="333333"/>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a:solidFill>
                  <a:srgbClr val="333333"/>
                </a:solidFill>
                <a:latin typeface="Times New Roman" panose="02020603050405020304" pitchFamily="18" charset="0"/>
                <a:cs typeface="Times New Roman" panose="02020603050405020304" pitchFamily="18" charset="0"/>
              </a:rPr>
              <a:t>Integration of IT systems and analytics</a:t>
            </a:r>
            <a:endParaRPr lang="en-US" altLang="zh-CN" sz="2000" b="0" i="0" dirty="0">
              <a:solidFill>
                <a:srgbClr val="333333"/>
              </a:solidFill>
              <a:effectLst/>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894" y="1628775"/>
            <a:ext cx="3133725" cy="1960905"/>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9948" y="4694771"/>
            <a:ext cx="3048000" cy="2035387"/>
          </a:xfrm>
          <a:prstGeom prst="rect">
            <a:avLst/>
          </a:prstGeom>
        </p:spPr>
      </p:pic>
    </p:spTree>
    <p:extLst>
      <p:ext uri="{BB962C8B-B14F-4D97-AF65-F5344CB8AC3E}">
        <p14:creationId xmlns:p14="http://schemas.microsoft.com/office/powerpoint/2010/main" val="2612630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185" y="471132"/>
            <a:ext cx="7632849" cy="1143000"/>
          </a:xfrm>
        </p:spPr>
        <p:txBody>
          <a:bodyPr>
            <a:normAutofit fontScale="90000"/>
          </a:bodyPr>
          <a:lstStyle/>
          <a:p>
            <a:r>
              <a:rPr lang="en-US" altLang="zh-CN" dirty="0"/>
              <a:t>1</a:t>
            </a:r>
            <a:r>
              <a:rPr lang="en-US" altLang="zh-CN" dirty="0" smtClean="0"/>
              <a:t>. IBM </a:t>
            </a:r>
            <a:r>
              <a:rPr lang="en-US" altLang="zh-CN" dirty="0"/>
              <a:t>Watson: Natural Language </a:t>
            </a:r>
            <a:r>
              <a:rPr lang="en-US" altLang="zh-CN" dirty="0" smtClean="0"/>
              <a:t>Understanding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5</a:t>
            </a:fld>
            <a:endParaRPr lang="en-US" dirty="0"/>
          </a:p>
        </p:txBody>
      </p:sp>
      <p:pic>
        <p:nvPicPr>
          <p:cNvPr id="8" name="图片 7"/>
          <p:cNvPicPr>
            <a:picLocks noChangeAspect="1"/>
          </p:cNvPicPr>
          <p:nvPr/>
        </p:nvPicPr>
        <p:blipFill>
          <a:blip r:embed="rId2"/>
          <a:stretch>
            <a:fillRect/>
          </a:stretch>
        </p:blipFill>
        <p:spPr>
          <a:xfrm>
            <a:off x="1085185" y="1789278"/>
            <a:ext cx="3524250" cy="4419600"/>
          </a:xfrm>
          <a:prstGeom prst="rect">
            <a:avLst/>
          </a:prstGeom>
          <a:ln>
            <a:solidFill>
              <a:schemeClr val="tx1"/>
            </a:solidFill>
          </a:ln>
        </p:spPr>
      </p:pic>
      <p:pic>
        <p:nvPicPr>
          <p:cNvPr id="10" name="图片 9"/>
          <p:cNvPicPr>
            <a:picLocks noChangeAspect="1"/>
          </p:cNvPicPr>
          <p:nvPr/>
        </p:nvPicPr>
        <p:blipFill>
          <a:blip r:embed="rId3"/>
          <a:stretch>
            <a:fillRect/>
          </a:stretch>
        </p:blipFill>
        <p:spPr>
          <a:xfrm>
            <a:off x="4903884" y="1765394"/>
            <a:ext cx="4105275" cy="4781550"/>
          </a:xfrm>
          <a:prstGeom prst="rect">
            <a:avLst/>
          </a:prstGeom>
          <a:ln>
            <a:solidFill>
              <a:schemeClr val="tx1"/>
            </a:solidFill>
          </a:ln>
        </p:spPr>
      </p:pic>
    </p:spTree>
    <p:extLst>
      <p:ext uri="{BB962C8B-B14F-4D97-AF65-F5344CB8AC3E}">
        <p14:creationId xmlns:p14="http://schemas.microsoft.com/office/powerpoint/2010/main" val="41738679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a:t>
            </a:r>
            <a:r>
              <a:rPr lang="en-US" altLang="zh-CN" dirty="0" smtClean="0"/>
              <a:t>Future </a:t>
            </a:r>
            <a:r>
              <a:rPr lang="en-US" altLang="zh-CN" dirty="0" smtClean="0"/>
              <a:t>Applications - Transport</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7853700" y="6381750"/>
            <a:ext cx="966772" cy="476250"/>
          </a:xfrm>
        </p:spPr>
        <p:txBody>
          <a:bodyPr/>
          <a:lstStyle/>
          <a:p>
            <a:fld id="{42539CD2-6DAE-4FF3-A212-C677906F8B49}" type="slidenum">
              <a:rPr lang="en-US" smtClean="0"/>
              <a:pPr/>
              <a:t>50</a:t>
            </a:fld>
            <a:endParaRPr lang="en-US" dirty="0"/>
          </a:p>
        </p:txBody>
      </p:sp>
      <p:sp>
        <p:nvSpPr>
          <p:cNvPr id="19" name="文本框 18"/>
          <p:cNvSpPr txBox="1"/>
          <p:nvPr/>
        </p:nvSpPr>
        <p:spPr>
          <a:xfrm>
            <a:off x="7877599" y="5195827"/>
            <a:ext cx="1533537" cy="400110"/>
          </a:xfrm>
          <a:prstGeom prst="rect">
            <a:avLst/>
          </a:prstGeom>
          <a:noFill/>
        </p:spPr>
        <p:txBody>
          <a:bodyPr wrap="square" rtlCol="0">
            <a:spAutoFit/>
          </a:bodyPr>
          <a:lstStyle/>
          <a:p>
            <a:r>
              <a:rPr lang="en-US" altLang="zh-CN" sz="2000" b="1" dirty="0" smtClean="0">
                <a:solidFill>
                  <a:schemeClr val="bg1"/>
                </a:solidFill>
                <a:latin typeface="Tahoma" panose="020B0604030504040204" pitchFamily="34" charset="0"/>
              </a:rPr>
              <a:t>Vehicle</a:t>
            </a:r>
            <a:endParaRPr lang="zh-CN" altLang="en-US" sz="2000" b="1" dirty="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37" y="4498020"/>
            <a:ext cx="4650526" cy="189394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8063" y="4203559"/>
            <a:ext cx="3733800" cy="2100263"/>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2074" y="1862826"/>
            <a:ext cx="3506716" cy="2340733"/>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577445"/>
            <a:ext cx="2886075" cy="1634102"/>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1237" y="2810206"/>
            <a:ext cx="3429000" cy="1930400"/>
          </a:xfrm>
          <a:prstGeom prst="rect">
            <a:avLst/>
          </a:prstGeom>
        </p:spPr>
      </p:pic>
    </p:spTree>
    <p:extLst>
      <p:ext uri="{BB962C8B-B14F-4D97-AF65-F5344CB8AC3E}">
        <p14:creationId xmlns:p14="http://schemas.microsoft.com/office/powerpoint/2010/main" val="3677038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内容占位符 2"/>
          <p:cNvSpPr>
            <a:spLocks noGrp="1"/>
          </p:cNvSpPr>
          <p:nvPr>
            <p:ph idx="1"/>
          </p:nvPr>
        </p:nvSpPr>
        <p:spPr/>
        <p:txBody>
          <a:bodyPr>
            <a:normAutofit/>
          </a:bodyPr>
          <a:lstStyle/>
          <a:p>
            <a:pPr marL="0" indent="0">
              <a:spcBef>
                <a:spcPts val="600"/>
              </a:spcBef>
              <a:spcAft>
                <a:spcPts val="600"/>
              </a:spcAft>
              <a:buNone/>
            </a:pPr>
            <a:r>
              <a:rPr lang="en-US" altLang="zh-CN" sz="2200" dirty="0" smtClean="0">
                <a:latin typeface="Times New Roman" panose="02020603050405020304" pitchFamily="18" charset="0"/>
                <a:cs typeface="Times New Roman" panose="02020603050405020304" pitchFamily="18" charset="0"/>
              </a:rPr>
              <a:t>The </a:t>
            </a:r>
            <a:r>
              <a:rPr lang="en-US" altLang="zh-CN" sz="2200" dirty="0">
                <a:latin typeface="Times New Roman" panose="02020603050405020304" pitchFamily="18" charset="0"/>
                <a:cs typeface="Times New Roman" panose="02020603050405020304" pitchFamily="18" charset="0"/>
              </a:rPr>
              <a:t>technical application of cognitive services </a:t>
            </a:r>
            <a:r>
              <a:rPr lang="en-US" altLang="zh-CN" sz="2200" dirty="0" smtClean="0">
                <a:latin typeface="Times New Roman" panose="02020603050405020304" pitchFamily="18" charset="0"/>
                <a:cs typeface="Times New Roman" panose="02020603050405020304" pitchFamily="18" charset="0"/>
              </a:rPr>
              <a:t>is </a:t>
            </a:r>
            <a:r>
              <a:rPr lang="en-US" altLang="zh-CN" sz="2200" dirty="0">
                <a:latin typeface="Times New Roman" panose="02020603050405020304" pitchFamily="18" charset="0"/>
                <a:cs typeface="Times New Roman" panose="02020603050405020304" pitchFamily="18" charset="0"/>
              </a:rPr>
              <a:t>mainly in the following </a:t>
            </a:r>
            <a:r>
              <a:rPr lang="en-US" altLang="zh-CN" sz="2200" dirty="0" smtClean="0">
                <a:latin typeface="Times New Roman" panose="02020603050405020304" pitchFamily="18" charset="0"/>
                <a:cs typeface="Times New Roman" panose="02020603050405020304" pitchFamily="18" charset="0"/>
              </a:rPr>
              <a:t>aspects: </a:t>
            </a:r>
          </a:p>
          <a:p>
            <a:pPr>
              <a:spcBef>
                <a:spcPts val="600"/>
              </a:spcBef>
              <a:spcAft>
                <a:spcPts val="600"/>
              </a:spcAft>
              <a:buFont typeface="Arial" panose="020B0604020202020204" pitchFamily="34" charset="0"/>
              <a:buChar char="•"/>
            </a:pPr>
            <a:r>
              <a:rPr lang="en-US" altLang="zh-CN" sz="2200" dirty="0" smtClean="0">
                <a:latin typeface="Times New Roman" panose="02020603050405020304" pitchFamily="18" charset="0"/>
                <a:cs typeface="Times New Roman" panose="02020603050405020304" pitchFamily="18" charset="0"/>
              </a:rPr>
              <a:t>Natural language processing (including speech and semantic recognition, automatic translation)</a:t>
            </a:r>
          </a:p>
          <a:p>
            <a:pPr>
              <a:spcBef>
                <a:spcPts val="600"/>
              </a:spcBef>
              <a:spcAft>
                <a:spcPts val="600"/>
              </a:spcAft>
              <a:buFont typeface="Arial" panose="020B0604020202020204" pitchFamily="34" charset="0"/>
              <a:buChar char="•"/>
            </a:pPr>
            <a:r>
              <a:rPr lang="en-US" altLang="zh-CN" sz="2200" dirty="0" smtClean="0">
                <a:latin typeface="Times New Roman" panose="02020603050405020304" pitchFamily="18" charset="0"/>
                <a:cs typeface="Times New Roman" panose="02020603050405020304" pitchFamily="18" charset="0"/>
              </a:rPr>
              <a:t>Computer vision (image recognition)</a:t>
            </a:r>
          </a:p>
          <a:p>
            <a:pPr>
              <a:spcBef>
                <a:spcPts val="600"/>
              </a:spcBef>
              <a:spcAft>
                <a:spcPts val="600"/>
              </a:spcAft>
              <a:buFont typeface="Arial" panose="020B0604020202020204" pitchFamily="34" charset="0"/>
              <a:buChar char="•"/>
            </a:pPr>
            <a:r>
              <a:rPr lang="en-US" altLang="zh-CN" sz="2200" dirty="0" smtClean="0">
                <a:latin typeface="Times New Roman" panose="02020603050405020304" pitchFamily="18" charset="0"/>
                <a:cs typeface="Times New Roman" panose="02020603050405020304" pitchFamily="18" charset="0"/>
              </a:rPr>
              <a:t>Knowledge representation</a:t>
            </a:r>
          </a:p>
          <a:p>
            <a:pPr>
              <a:spcBef>
                <a:spcPts val="600"/>
              </a:spcBef>
              <a:spcAft>
                <a:spcPts val="600"/>
              </a:spcAft>
              <a:buFont typeface="Arial" panose="020B0604020202020204" pitchFamily="34" charset="0"/>
              <a:buChar char="•"/>
            </a:pPr>
            <a:r>
              <a:rPr lang="en-US" altLang="zh-CN" sz="2200" dirty="0" smtClean="0">
                <a:latin typeface="Times New Roman" panose="02020603050405020304" pitchFamily="18" charset="0"/>
                <a:cs typeface="Times New Roman" panose="02020603050405020304" pitchFamily="18" charset="0"/>
              </a:rPr>
              <a:t>Automatic reasoning (including planning and decision making)</a:t>
            </a:r>
          </a:p>
          <a:p>
            <a:pPr>
              <a:spcBef>
                <a:spcPts val="600"/>
              </a:spcBef>
              <a:spcAft>
                <a:spcPts val="600"/>
              </a:spcAft>
              <a:buFont typeface="Arial" panose="020B0604020202020204" pitchFamily="34" charset="0"/>
              <a:buChar char="•"/>
            </a:pPr>
            <a:r>
              <a:rPr lang="en-US" altLang="zh-CN" sz="2200" dirty="0" smtClean="0">
                <a:latin typeface="Times New Roman" panose="02020603050405020304" pitchFamily="18" charset="0"/>
                <a:cs typeface="Times New Roman" panose="02020603050405020304" pitchFamily="18" charset="0"/>
              </a:rPr>
              <a:t>Machine learning</a:t>
            </a:r>
          </a:p>
          <a:p>
            <a:pPr>
              <a:spcBef>
                <a:spcPts val="600"/>
              </a:spcBef>
              <a:spcAft>
                <a:spcPts val="600"/>
              </a:spcAft>
              <a:buFont typeface="Arial" panose="020B0604020202020204" pitchFamily="34" charset="0"/>
              <a:buChar char="•"/>
            </a:pPr>
            <a:r>
              <a:rPr lang="en-US" altLang="zh-CN" sz="2200" dirty="0" smtClean="0">
                <a:latin typeface="Times New Roman" panose="02020603050405020304" pitchFamily="18" charset="0"/>
                <a:cs typeface="Times New Roman" panose="02020603050405020304" pitchFamily="18" charset="0"/>
              </a:rPr>
              <a:t>Robotics</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42539CD2-6DAE-4FF3-A212-C677906F8B49}" type="slidenum">
              <a:rPr lang="en-US" smtClean="0"/>
              <a:pPr/>
              <a:t>51</a:t>
            </a:fld>
            <a:endParaRPr lang="en-US" dirty="0"/>
          </a:p>
        </p:txBody>
      </p:sp>
    </p:spTree>
    <p:extLst>
      <p:ext uri="{BB962C8B-B14F-4D97-AF65-F5344CB8AC3E}">
        <p14:creationId xmlns:p14="http://schemas.microsoft.com/office/powerpoint/2010/main" val="635798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Conclusions</a:t>
            </a:r>
            <a:endParaRPr lang="zh-CN" altLang="en-US" dirty="0"/>
          </a:p>
        </p:txBody>
      </p:sp>
      <p:sp>
        <p:nvSpPr>
          <p:cNvPr id="3" name="内容占位符 2"/>
          <p:cNvSpPr>
            <a:spLocks noGrp="1"/>
          </p:cNvSpPr>
          <p:nvPr>
            <p:ph idx="1"/>
          </p:nvPr>
        </p:nvSpPr>
        <p:spPr/>
        <p:txBody>
          <a:bodyPr>
            <a:normAutofit fontScale="92500" lnSpcReduction="10000"/>
          </a:bodyPr>
          <a:lstStyle/>
          <a:p>
            <a:pPr>
              <a:spcBef>
                <a:spcPts val="600"/>
              </a:spcBef>
              <a:spcAft>
                <a:spcPts val="600"/>
              </a:spcAft>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Cognitive services </a:t>
            </a:r>
            <a:r>
              <a:rPr lang="en-US" altLang="zh-CN" dirty="0">
                <a:latin typeface="Times New Roman" panose="02020603050405020304" pitchFamily="18" charset="0"/>
                <a:cs typeface="Times New Roman" panose="02020603050405020304" pitchFamily="18" charset="0"/>
              </a:rPr>
              <a:t>provided by IBM </a:t>
            </a:r>
            <a:r>
              <a:rPr lang="en-US" altLang="zh-CN" dirty="0" smtClean="0">
                <a:latin typeface="Times New Roman" panose="02020603050405020304" pitchFamily="18" charset="0"/>
                <a:cs typeface="Times New Roman" panose="02020603050405020304" pitchFamily="18" charset="0"/>
              </a:rPr>
              <a:t>Watson have </a:t>
            </a:r>
            <a:r>
              <a:rPr lang="en-US" altLang="zh-CN" dirty="0">
                <a:latin typeface="Times New Roman" panose="02020603050405020304" pitchFamily="18" charset="0"/>
                <a:cs typeface="Times New Roman" panose="02020603050405020304" pitchFamily="18" charset="0"/>
              </a:rPr>
              <a:t>simple function and </a:t>
            </a:r>
            <a:r>
              <a:rPr lang="en-US" altLang="zh-CN" dirty="0" smtClean="0">
                <a:solidFill>
                  <a:srgbClr val="FF0000"/>
                </a:solidFill>
                <a:latin typeface="Times New Roman" panose="02020603050405020304" pitchFamily="18" charset="0"/>
                <a:cs typeface="Times New Roman" panose="02020603050405020304" pitchFamily="18" charset="0"/>
              </a:rPr>
              <a:t>fast </a:t>
            </a:r>
            <a:r>
              <a:rPr lang="en-US" altLang="zh-CN" dirty="0">
                <a:solidFill>
                  <a:srgbClr val="FF0000"/>
                </a:solidFill>
                <a:latin typeface="Times New Roman" panose="02020603050405020304" pitchFamily="18" charset="0"/>
                <a:cs typeface="Times New Roman" panose="02020603050405020304" pitchFamily="18" charset="0"/>
              </a:rPr>
              <a:t>running speed</a:t>
            </a:r>
            <a:r>
              <a:rPr lang="en-US" altLang="zh-CN" dirty="0" smtClean="0">
                <a:latin typeface="Times New Roman" panose="02020603050405020304" pitchFamily="18" charset="0"/>
                <a:cs typeface="Times New Roman" panose="02020603050405020304" pitchFamily="18" charset="0"/>
              </a:rPr>
              <a:t>.</a:t>
            </a:r>
          </a:p>
          <a:p>
            <a:pPr>
              <a:spcBef>
                <a:spcPts val="600"/>
              </a:spcBef>
              <a:spcAft>
                <a:spcPts val="600"/>
              </a:spcAft>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Microsoft products are good at the analysis of speech</a:t>
            </a:r>
            <a:r>
              <a:rPr lang="en-US" altLang="zh-CN" dirty="0">
                <a:latin typeface="Times New Roman" panose="02020603050405020304" pitchFamily="18" charset="0"/>
                <a:cs typeface="Times New Roman" panose="02020603050405020304" pitchFamily="18" charset="0"/>
              </a:rPr>
              <a:t>, vision, natural </a:t>
            </a:r>
            <a:r>
              <a:rPr lang="en-US" altLang="zh-CN" dirty="0" smtClean="0">
                <a:latin typeface="Times New Roman" panose="02020603050405020304" pitchFamily="18" charset="0"/>
                <a:cs typeface="Times New Roman" panose="02020603050405020304" pitchFamily="18" charset="0"/>
              </a:rPr>
              <a:t>language.</a:t>
            </a:r>
          </a:p>
          <a:p>
            <a:pPr>
              <a:spcBef>
                <a:spcPts val="600"/>
              </a:spcBef>
              <a:spcAft>
                <a:spcPts val="60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Google Cognitive </a:t>
            </a:r>
            <a:r>
              <a:rPr lang="en-US" altLang="zh-CN" dirty="0" smtClean="0">
                <a:latin typeface="Times New Roman" panose="02020603050405020304" pitchFamily="18" charset="0"/>
                <a:cs typeface="Times New Roman" panose="02020603050405020304" pitchFamily="18" charset="0"/>
              </a:rPr>
              <a:t>Services are </a:t>
            </a:r>
            <a:r>
              <a:rPr lang="en-US" altLang="zh-CN" dirty="0" smtClean="0">
                <a:solidFill>
                  <a:srgbClr val="FF0000"/>
                </a:solidFill>
                <a:latin typeface="Times New Roman" panose="02020603050405020304" pitchFamily="18" charset="0"/>
                <a:cs typeface="Times New Roman" panose="02020603050405020304" pitchFamily="18" charset="0"/>
              </a:rPr>
              <a:t>multifunctional</a:t>
            </a:r>
            <a:r>
              <a:rPr lang="en-US" altLang="zh-CN" dirty="0">
                <a:latin typeface="Times New Roman" panose="02020603050405020304" pitchFamily="18" charset="0"/>
                <a:cs typeface="Times New Roman" panose="02020603050405020304" pitchFamily="18" charset="0"/>
              </a:rPr>
              <a:t>, supports </a:t>
            </a:r>
            <a:r>
              <a:rPr lang="en-US" altLang="zh-CN" dirty="0">
                <a:solidFill>
                  <a:srgbClr val="FF0000"/>
                </a:solidFill>
                <a:latin typeface="Times New Roman" panose="02020603050405020304" pitchFamily="18" charset="0"/>
                <a:cs typeface="Times New Roman" panose="02020603050405020304" pitchFamily="18" charset="0"/>
              </a:rPr>
              <a:t>multiple languages</a:t>
            </a:r>
            <a:r>
              <a:rPr lang="en-US" altLang="zh-CN" dirty="0">
                <a:latin typeface="Times New Roman" panose="02020603050405020304" pitchFamily="18" charset="0"/>
                <a:cs typeface="Times New Roman" panose="02020603050405020304" pitchFamily="18" charset="0"/>
              </a:rPr>
              <a:t>, but some functions run </a:t>
            </a:r>
            <a:r>
              <a:rPr lang="en-US" altLang="zh-CN" dirty="0" smtClean="0">
                <a:latin typeface="Times New Roman" panose="02020603050405020304" pitchFamily="18" charset="0"/>
                <a:cs typeface="Times New Roman" panose="02020603050405020304" pitchFamily="18" charset="0"/>
              </a:rPr>
              <a:t>slower.</a:t>
            </a:r>
          </a:p>
          <a:p>
            <a:pPr>
              <a:spcBef>
                <a:spcPts val="600"/>
              </a:spcBef>
              <a:spcAft>
                <a:spcPts val="600"/>
              </a:spcAft>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Deep learning and big data play important roles in the development of cognitive services.</a:t>
            </a:r>
          </a:p>
          <a:p>
            <a:pPr>
              <a:spcBef>
                <a:spcPts val="600"/>
              </a:spcBef>
              <a:spcAft>
                <a:spcPts val="600"/>
              </a:spcAft>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development of </a:t>
            </a:r>
            <a:r>
              <a:rPr lang="en-US" altLang="zh-CN" dirty="0" smtClean="0">
                <a:latin typeface="Times New Roman" panose="02020603050405020304" pitchFamily="18" charset="0"/>
                <a:cs typeface="Times New Roman" panose="02020603050405020304" pitchFamily="18" charset="0"/>
              </a:rPr>
              <a:t>cognitive services will </a:t>
            </a:r>
            <a:r>
              <a:rPr lang="en-US" altLang="zh-CN" dirty="0">
                <a:latin typeface="Times New Roman" panose="02020603050405020304" pitchFamily="18" charset="0"/>
                <a:cs typeface="Times New Roman" panose="02020603050405020304" pitchFamily="18" charset="0"/>
              </a:rPr>
              <a:t>greatly </a:t>
            </a:r>
            <a:r>
              <a:rPr lang="en-US" altLang="zh-CN" dirty="0">
                <a:solidFill>
                  <a:srgbClr val="FF0000"/>
                </a:solidFill>
                <a:latin typeface="Times New Roman" panose="02020603050405020304" pitchFamily="18" charset="0"/>
                <a:cs typeface="Times New Roman" panose="02020603050405020304" pitchFamily="18" charset="0"/>
              </a:rPr>
              <a:t>facilitate</a:t>
            </a:r>
            <a:r>
              <a:rPr lang="en-US" altLang="zh-CN" dirty="0">
                <a:latin typeface="Times New Roman" panose="02020603050405020304" pitchFamily="18" charset="0"/>
                <a:cs typeface="Times New Roman" panose="02020603050405020304" pitchFamily="18" charset="0"/>
              </a:rPr>
              <a:t> our lives</a:t>
            </a:r>
            <a:r>
              <a:rPr lang="en-US" altLang="zh-CN" dirty="0" smtClean="0">
                <a:latin typeface="Times New Roman" panose="02020603050405020304" pitchFamily="18" charset="0"/>
                <a:cs typeface="Times New Roman" panose="02020603050405020304" pitchFamily="18" charset="0"/>
              </a:rPr>
              <a:t>.</a:t>
            </a:r>
          </a:p>
          <a:p>
            <a:pPr>
              <a:spcBef>
                <a:spcPts val="600"/>
              </a:spcBef>
              <a:spcAft>
                <a:spcPts val="600"/>
              </a:spcAft>
              <a:buFont typeface="Wingdings" panose="05000000000000000000" pitchFamily="2" charset="2"/>
              <a:buChar char="Ø"/>
            </a:pPr>
            <a:r>
              <a:rPr lang="en-US" altLang="zh-CN" dirty="0" smtClean="0">
                <a:latin typeface="Times New Roman" panose="02020603050405020304" pitchFamily="18" charset="0"/>
                <a:cs typeface="Times New Roman" panose="02020603050405020304" pitchFamily="18" charset="0"/>
              </a:rPr>
              <a:t>The protection of personal </a:t>
            </a:r>
            <a:r>
              <a:rPr lang="en-US" altLang="zh-CN" dirty="0">
                <a:solidFill>
                  <a:srgbClr val="FF0000"/>
                </a:solidFill>
                <a:latin typeface="Times New Roman" panose="02020603050405020304" pitchFamily="18" charset="0"/>
                <a:cs typeface="Times New Roman" panose="02020603050405020304" pitchFamily="18" charset="0"/>
              </a:rPr>
              <a:t>privacy</a:t>
            </a:r>
            <a:r>
              <a:rPr lang="en-US" altLang="zh-CN" dirty="0" smtClean="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especially </a:t>
            </a:r>
            <a:r>
              <a:rPr lang="en-US" altLang="zh-CN" dirty="0" smtClean="0">
                <a:latin typeface="Times New Roman" panose="02020603050405020304" pitchFamily="18" charset="0"/>
                <a:cs typeface="Times New Roman" panose="02020603050405020304" pitchFamily="18" charset="0"/>
              </a:rPr>
              <a:t>important.</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52</a:t>
            </a:fld>
            <a:endParaRPr lang="en-US" dirty="0"/>
          </a:p>
        </p:txBody>
      </p:sp>
    </p:spTree>
    <p:extLst>
      <p:ext uri="{BB962C8B-B14F-4D97-AF65-F5344CB8AC3E}">
        <p14:creationId xmlns:p14="http://schemas.microsoft.com/office/powerpoint/2010/main" val="2195374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96888" y="2819400"/>
            <a:ext cx="5257800" cy="460697"/>
          </a:xfrm>
        </p:spPr>
        <p:txBody>
          <a:bodyPr>
            <a:noAutofit/>
          </a:bodyPr>
          <a:lstStyle/>
          <a:p>
            <a:pPr marL="0" indent="0">
              <a:buNone/>
            </a:pPr>
            <a:r>
              <a:rPr lang="en-US" sz="3200" dirty="0" smtClean="0"/>
              <a:t>Thanks for your attention!</a:t>
            </a:r>
            <a:endParaRPr lang="en-US" sz="3200" dirty="0"/>
          </a:p>
        </p:txBody>
      </p:sp>
      <p:sp>
        <p:nvSpPr>
          <p:cNvPr id="7" name="Slide Number Placeholder 6"/>
          <p:cNvSpPr>
            <a:spLocks noGrp="1"/>
          </p:cNvSpPr>
          <p:nvPr>
            <p:ph type="sldNum" sz="quarter" idx="4"/>
          </p:nvPr>
        </p:nvSpPr>
        <p:spPr/>
        <p:txBody>
          <a:bodyPr/>
          <a:lstStyle/>
          <a:p>
            <a:fld id="{2514E6BF-C00E-4818-8DEC-5D8AD366FFD6}" type="slidenum">
              <a:rPr lang="en-US" smtClean="0"/>
              <a:pPr/>
              <a:t>53</a:t>
            </a:fld>
            <a:endParaRPr lang="en-US" dirty="0"/>
          </a:p>
        </p:txBody>
      </p:sp>
    </p:spTree>
    <p:extLst>
      <p:ext uri="{BB962C8B-B14F-4D97-AF65-F5344CB8AC3E}">
        <p14:creationId xmlns:p14="http://schemas.microsoft.com/office/powerpoint/2010/main" val="2552707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185" y="471132"/>
            <a:ext cx="7982615" cy="1143000"/>
          </a:xfrm>
        </p:spPr>
        <p:txBody>
          <a:bodyPr>
            <a:normAutofit fontScale="90000"/>
          </a:bodyPr>
          <a:lstStyle/>
          <a:p>
            <a:r>
              <a:rPr lang="en-US" altLang="zh-CN" dirty="0" smtClean="0"/>
              <a:t>1. IBM </a:t>
            </a:r>
            <a:r>
              <a:rPr lang="en-US" altLang="zh-CN" dirty="0"/>
              <a:t>Watson: Natural </a:t>
            </a:r>
            <a:r>
              <a:rPr lang="en-US" altLang="zh-CN" dirty="0" smtClean="0"/>
              <a:t>Language Understanding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6</a:t>
            </a:fld>
            <a:endParaRPr lang="en-US" dirty="0"/>
          </a:p>
        </p:txBody>
      </p:sp>
      <p:pic>
        <p:nvPicPr>
          <p:cNvPr id="3" name="图片 2"/>
          <p:cNvPicPr>
            <a:picLocks noChangeAspect="1"/>
          </p:cNvPicPr>
          <p:nvPr/>
        </p:nvPicPr>
        <p:blipFill>
          <a:blip r:embed="rId2"/>
          <a:stretch>
            <a:fillRect/>
          </a:stretch>
        </p:blipFill>
        <p:spPr>
          <a:xfrm>
            <a:off x="1086322" y="1586126"/>
            <a:ext cx="7658100" cy="2305050"/>
          </a:xfrm>
          <a:prstGeom prst="rect">
            <a:avLst/>
          </a:prstGeom>
        </p:spPr>
      </p:pic>
      <p:pic>
        <p:nvPicPr>
          <p:cNvPr id="5" name="图片 4"/>
          <p:cNvPicPr>
            <a:picLocks noChangeAspect="1"/>
          </p:cNvPicPr>
          <p:nvPr/>
        </p:nvPicPr>
        <p:blipFill>
          <a:blip r:embed="rId3"/>
          <a:stretch>
            <a:fillRect/>
          </a:stretch>
        </p:blipFill>
        <p:spPr>
          <a:xfrm>
            <a:off x="1219200" y="3891176"/>
            <a:ext cx="6828953" cy="2780235"/>
          </a:xfrm>
          <a:prstGeom prst="rect">
            <a:avLst/>
          </a:prstGeom>
        </p:spPr>
      </p:pic>
      <p:sp>
        <p:nvSpPr>
          <p:cNvPr id="6" name="椭圆 5"/>
          <p:cNvSpPr/>
          <p:nvPr/>
        </p:nvSpPr>
        <p:spPr>
          <a:xfrm>
            <a:off x="914400" y="3746346"/>
            <a:ext cx="2057400" cy="749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1569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fr-FR" altLang="zh-CN" dirty="0" smtClean="0"/>
              <a:t>2. IBM </a:t>
            </a:r>
            <a:r>
              <a:rPr lang="fr-FR" altLang="zh-CN" dirty="0"/>
              <a:t>Watson: Natural Language </a:t>
            </a:r>
            <a:r>
              <a:rPr lang="fr-FR" altLang="zh-CN" dirty="0" smtClean="0"/>
              <a:t>Classifier</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7</a:t>
            </a:fld>
            <a:endParaRPr lang="en-US" dirty="0"/>
          </a:p>
        </p:txBody>
      </p:sp>
      <p:sp>
        <p:nvSpPr>
          <p:cNvPr id="6" name="内容占位符 2"/>
          <p:cNvSpPr>
            <a:spLocks noGrp="1"/>
          </p:cNvSpPr>
          <p:nvPr>
            <p:ph idx="1"/>
          </p:nvPr>
        </p:nvSpPr>
        <p:spPr>
          <a:xfrm>
            <a:off x="1085185" y="1628775"/>
            <a:ext cx="7837724" cy="4724400"/>
          </a:xfrm>
        </p:spPr>
        <p:txBody>
          <a:bodyPr>
            <a:normAutofit/>
          </a:bodyPr>
          <a:lstStyle/>
          <a:p>
            <a:pPr marL="0" indent="0" algn="just">
              <a:buNone/>
            </a:pPr>
            <a:r>
              <a:rPr lang="en-US" altLang="zh-CN" dirty="0" smtClean="0">
                <a:latin typeface="Times New Roman" panose="02020603050405020304" pitchFamily="18" charset="0"/>
                <a:cs typeface="Times New Roman" panose="02020603050405020304" pitchFamily="18" charset="0"/>
              </a:rPr>
              <a:t>Address:</a:t>
            </a:r>
            <a:r>
              <a:rPr lang="en-US" altLang="zh-CN" sz="2000" dirty="0" smtClean="0">
                <a:latin typeface="Times New Roman" panose="02020603050405020304" pitchFamily="18" charset="0"/>
                <a:cs typeface="Times New Roman" panose="02020603050405020304" pitchFamily="18" charset="0"/>
              </a:rPr>
              <a:t> </a:t>
            </a:r>
            <a:r>
              <a:rPr lang="fr-FR" altLang="zh-CN" sz="2000" u="sng" dirty="0" smtClean="0">
                <a:latin typeface="Times New Roman" panose="02020603050405020304" pitchFamily="18" charset="0"/>
                <a:cs typeface="Times New Roman" panose="02020603050405020304" pitchFamily="18" charset="0"/>
                <a:hlinkClick r:id="rId2"/>
              </a:rPr>
              <a:t>https</a:t>
            </a:r>
            <a:r>
              <a:rPr lang="fr-FR" altLang="zh-CN" sz="2000" u="sng" dirty="0">
                <a:latin typeface="Times New Roman" panose="02020603050405020304" pitchFamily="18" charset="0"/>
                <a:cs typeface="Times New Roman" panose="02020603050405020304" pitchFamily="18" charset="0"/>
                <a:hlinkClick r:id="rId2"/>
              </a:rPr>
              <a:t>://natural-language-classifier-demo.ng.bluemix.net</a:t>
            </a:r>
            <a:r>
              <a:rPr lang="fr-FR" altLang="zh-CN" sz="2000" u="sng" dirty="0" smtClean="0">
                <a:latin typeface="Times New Roman" panose="02020603050405020304" pitchFamily="18" charset="0"/>
                <a:cs typeface="Times New Roman" panose="02020603050405020304" pitchFamily="18" charset="0"/>
                <a:hlinkClick r:id="rId2"/>
              </a:rPr>
              <a:t>/</a:t>
            </a:r>
            <a:endParaRPr lang="fr-FR" altLang="zh-CN" sz="2000" u="sng" dirty="0" smtClean="0">
              <a:latin typeface="Times New Roman" panose="02020603050405020304" pitchFamily="18" charset="0"/>
              <a:cs typeface="Times New Roman" panose="02020603050405020304" pitchFamily="18" charset="0"/>
            </a:endParaRPr>
          </a:p>
          <a:p>
            <a:pPr marL="0" indent="0" algn="just">
              <a:buNone/>
            </a:pPr>
            <a:r>
              <a:rPr lang="fr-FR" altLang="zh-CN" sz="2000" dirty="0">
                <a:latin typeface="Times New Roman" panose="02020603050405020304" pitchFamily="18" charset="0"/>
                <a:cs typeface="Times New Roman" panose="02020603050405020304" pitchFamily="18" charset="0"/>
              </a:rPr>
              <a:t>Natural Language Classifier</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 field of computer science, artificial intelligence (AI) and computational linguistics concerned with the interactions between computers and human (natural) languages as depicted by </a:t>
            </a:r>
            <a:r>
              <a:rPr lang="en-US" altLang="zh-CN" sz="2000" dirty="0" smtClean="0">
                <a:latin typeface="Times New Roman" panose="02020603050405020304" pitchFamily="18" charset="0"/>
                <a:cs typeface="Times New Roman" panose="02020603050405020304" pitchFamily="18" charset="0"/>
              </a:rPr>
              <a:t>the following figure.</a:t>
            </a:r>
            <a:endParaRPr lang="en-US"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828800" y="3411198"/>
            <a:ext cx="6124169" cy="3424056"/>
          </a:xfrm>
          <a:prstGeom prst="rect">
            <a:avLst/>
          </a:prstGeom>
        </p:spPr>
      </p:pic>
    </p:spTree>
    <p:extLst>
      <p:ext uri="{BB962C8B-B14F-4D97-AF65-F5344CB8AC3E}">
        <p14:creationId xmlns:p14="http://schemas.microsoft.com/office/powerpoint/2010/main" val="666490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184" y="485774"/>
            <a:ext cx="7632849" cy="1143000"/>
          </a:xfrm>
        </p:spPr>
        <p:txBody>
          <a:bodyPr>
            <a:normAutofit fontScale="90000"/>
          </a:bodyPr>
          <a:lstStyle/>
          <a:p>
            <a:r>
              <a:rPr lang="fr-FR" altLang="zh-CN" dirty="0" smtClean="0"/>
              <a:t>2. IBM </a:t>
            </a:r>
            <a:r>
              <a:rPr lang="fr-FR" altLang="zh-CN" dirty="0"/>
              <a:t>Watson: Natural Language </a:t>
            </a:r>
            <a:r>
              <a:rPr lang="fr-FR" altLang="zh-CN" dirty="0" smtClean="0"/>
              <a:t>Classifier</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8</a:t>
            </a:fld>
            <a:endParaRPr lang="en-US" dirty="0"/>
          </a:p>
        </p:txBody>
      </p:sp>
      <p:sp>
        <p:nvSpPr>
          <p:cNvPr id="6" name="内容占位符 2"/>
          <p:cNvSpPr>
            <a:spLocks noGrp="1"/>
          </p:cNvSpPr>
          <p:nvPr>
            <p:ph idx="1"/>
          </p:nvPr>
        </p:nvSpPr>
        <p:spPr>
          <a:xfrm>
            <a:off x="1085184" y="1857375"/>
            <a:ext cx="8058815" cy="5000625"/>
          </a:xfrm>
        </p:spPr>
        <p:txBody>
          <a:bodyPr>
            <a:normAutofit fontScale="70000" lnSpcReduction="20000"/>
          </a:bodyPr>
          <a:lstStyle/>
          <a:p>
            <a:pPr marL="0" indent="0">
              <a:buNone/>
            </a:pPr>
            <a:r>
              <a:rPr lang="en-US" altLang="zh-CN" sz="3100" b="1" dirty="0" smtClean="0"/>
              <a:t>Typical cases</a:t>
            </a:r>
            <a:r>
              <a:rPr lang="en-US" altLang="zh-CN" sz="3100" b="1" dirty="0" smtClean="0"/>
              <a:t>:</a:t>
            </a:r>
          </a:p>
          <a:p>
            <a:pPr marL="0" indent="0">
              <a:buNone/>
            </a:pPr>
            <a:endParaRPr lang="en-US" altLang="zh-CN" sz="3100" dirty="0"/>
          </a:p>
          <a:p>
            <a:pPr>
              <a:lnSpc>
                <a:spcPct val="120000"/>
              </a:lnSpc>
              <a:spcBef>
                <a:spcPts val="600"/>
              </a:spcBef>
              <a:spcAft>
                <a:spcPts val="600"/>
              </a:spcAft>
              <a:buFont typeface="Wingdings" panose="05000000000000000000" pitchFamily="2" charset="2"/>
              <a:buChar char="Ø"/>
            </a:pPr>
            <a:r>
              <a:rPr lang="en-US" altLang="zh-CN" sz="2600" dirty="0" smtClean="0">
                <a:latin typeface="Times New Roman" panose="02020603050405020304" pitchFamily="18" charset="0"/>
                <a:cs typeface="Times New Roman" panose="02020603050405020304" pitchFamily="18" charset="0"/>
              </a:rPr>
              <a:t>Classify </a:t>
            </a:r>
            <a:r>
              <a:rPr lang="en-US" altLang="zh-CN" sz="2600" dirty="0">
                <a:latin typeface="Times New Roman" panose="02020603050405020304" pitchFamily="18" charset="0"/>
                <a:cs typeface="Times New Roman" panose="02020603050405020304" pitchFamily="18" charset="0"/>
              </a:rPr>
              <a:t>email as SPAM or No-SPAM based on the subject line and email body.</a:t>
            </a:r>
          </a:p>
          <a:p>
            <a:pPr>
              <a:lnSpc>
                <a:spcPct val="120000"/>
              </a:lnSpc>
              <a:spcBef>
                <a:spcPts val="600"/>
              </a:spcBef>
              <a:spcAft>
                <a:spcPts val="600"/>
              </a:spcAft>
              <a:buFont typeface="Wingdings" panose="05000000000000000000" pitchFamily="2" charset="2"/>
              <a:buChar char="Ø"/>
            </a:pPr>
            <a:r>
              <a:rPr lang="en-US" altLang="zh-CN" sz="2600" dirty="0">
                <a:latin typeface="Times New Roman" panose="02020603050405020304" pitchFamily="18" charset="0"/>
                <a:cs typeface="Times New Roman" panose="02020603050405020304" pitchFamily="18" charset="0"/>
              </a:rPr>
              <a:t>Create question and answer (Q&amp;A) applications for a particular industry or domain</a:t>
            </a:r>
            <a:r>
              <a:rPr lang="en-US" altLang="zh-CN" sz="2600" dirty="0" smtClean="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pPr>
              <a:lnSpc>
                <a:spcPct val="120000"/>
              </a:lnSpc>
              <a:spcBef>
                <a:spcPts val="600"/>
              </a:spcBef>
              <a:spcAft>
                <a:spcPts val="600"/>
              </a:spcAft>
              <a:buFont typeface="Wingdings" panose="05000000000000000000" pitchFamily="2" charset="2"/>
              <a:buChar char="Ø"/>
            </a:pPr>
            <a:r>
              <a:rPr lang="en-US" altLang="zh-CN" sz="2600" dirty="0">
                <a:latin typeface="Times New Roman" panose="02020603050405020304" pitchFamily="18" charset="0"/>
                <a:cs typeface="Times New Roman" panose="02020603050405020304" pitchFamily="18" charset="0"/>
              </a:rPr>
              <a:t>Classify news content following some specific classification such as business, entertainment, politics, sports, and so on.</a:t>
            </a:r>
          </a:p>
          <a:p>
            <a:pPr>
              <a:lnSpc>
                <a:spcPct val="120000"/>
              </a:lnSpc>
              <a:spcBef>
                <a:spcPts val="600"/>
              </a:spcBef>
              <a:spcAft>
                <a:spcPts val="600"/>
              </a:spcAft>
              <a:buFont typeface="Wingdings" panose="05000000000000000000" pitchFamily="2" charset="2"/>
              <a:buChar char="Ø"/>
            </a:pPr>
            <a:r>
              <a:rPr lang="en-US" altLang="zh-CN" sz="2600" dirty="0">
                <a:latin typeface="Times New Roman" panose="02020603050405020304" pitchFamily="18" charset="0"/>
                <a:cs typeface="Times New Roman" panose="02020603050405020304" pitchFamily="18" charset="0"/>
              </a:rPr>
              <a:t>Categorize volumes of written content.</a:t>
            </a:r>
          </a:p>
          <a:p>
            <a:pPr>
              <a:lnSpc>
                <a:spcPct val="120000"/>
              </a:lnSpc>
              <a:spcBef>
                <a:spcPts val="600"/>
              </a:spcBef>
              <a:spcAft>
                <a:spcPts val="600"/>
              </a:spcAft>
              <a:buFont typeface="Wingdings" panose="05000000000000000000" pitchFamily="2" charset="2"/>
              <a:buChar char="Ø"/>
            </a:pPr>
            <a:r>
              <a:rPr lang="en-US" altLang="zh-CN" sz="2600" dirty="0">
                <a:latin typeface="Times New Roman" panose="02020603050405020304" pitchFamily="18" charset="0"/>
                <a:cs typeface="Times New Roman" panose="02020603050405020304" pitchFamily="18" charset="0"/>
              </a:rPr>
              <a:t>Categorize music albums following some criteria such as genre, singer, and so on.</a:t>
            </a:r>
          </a:p>
          <a:p>
            <a:pPr>
              <a:lnSpc>
                <a:spcPct val="120000"/>
              </a:lnSpc>
              <a:spcBef>
                <a:spcPts val="600"/>
              </a:spcBef>
              <a:spcAft>
                <a:spcPts val="600"/>
              </a:spcAft>
              <a:buFont typeface="Wingdings" panose="05000000000000000000" pitchFamily="2" charset="2"/>
              <a:buChar char="Ø"/>
            </a:pPr>
            <a:r>
              <a:rPr lang="en-US" altLang="zh-CN" sz="2600" dirty="0">
                <a:latin typeface="Times New Roman" panose="02020603050405020304" pitchFamily="18" charset="0"/>
                <a:cs typeface="Times New Roman" panose="02020603050405020304" pitchFamily="18" charset="0"/>
              </a:rPr>
              <a:t>Combine the Watson Natural Language Classifier service with the Watson Conversation service if you want your application to engage in a conversation with user.</a:t>
            </a:r>
          </a:p>
          <a:p>
            <a:pPr>
              <a:lnSpc>
                <a:spcPct val="120000"/>
              </a:lnSpc>
              <a:spcBef>
                <a:spcPts val="600"/>
              </a:spcBef>
              <a:spcAft>
                <a:spcPts val="600"/>
              </a:spcAft>
              <a:buFont typeface="Wingdings" panose="05000000000000000000" pitchFamily="2" charset="2"/>
              <a:buChar char="Ø"/>
            </a:pPr>
            <a:r>
              <a:rPr lang="en-US" altLang="zh-CN" sz="2600" dirty="0">
                <a:latin typeface="Times New Roman" panose="02020603050405020304" pitchFamily="18" charset="0"/>
                <a:cs typeface="Times New Roman" panose="02020603050405020304" pitchFamily="18" charset="0"/>
              </a:rPr>
              <a:t>Classify frequently </a:t>
            </a:r>
            <a:r>
              <a:rPr lang="en-US" altLang="zh-CN" sz="2600" dirty="0" smtClean="0">
                <a:latin typeface="Times New Roman" panose="02020603050405020304" pitchFamily="18" charset="0"/>
                <a:cs typeface="Times New Roman" panose="02020603050405020304" pitchFamily="18" charset="0"/>
              </a:rPr>
              <a:t>asked </a:t>
            </a:r>
            <a:r>
              <a:rPr lang="en-US" altLang="zh-CN" sz="2600" dirty="0">
                <a:latin typeface="Times New Roman" panose="02020603050405020304" pitchFamily="18" charset="0"/>
                <a:cs typeface="Times New Roman" panose="02020603050405020304" pitchFamily="18" charset="0"/>
              </a:rPr>
              <a:t>questions (FAQs)</a:t>
            </a:r>
          </a:p>
        </p:txBody>
      </p:sp>
    </p:spTree>
    <p:extLst>
      <p:ext uri="{BB962C8B-B14F-4D97-AF65-F5344CB8AC3E}">
        <p14:creationId xmlns:p14="http://schemas.microsoft.com/office/powerpoint/2010/main" val="4099527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009327" y="4976813"/>
            <a:ext cx="7982615" cy="1390650"/>
          </a:xfrm>
          <a:prstGeom prst="rect">
            <a:avLst/>
          </a:prstGeom>
          <a:ln w="31750" cap="rn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9" name="矩形 8"/>
          <p:cNvSpPr/>
          <p:nvPr/>
        </p:nvSpPr>
        <p:spPr>
          <a:xfrm>
            <a:off x="1009327" y="3324225"/>
            <a:ext cx="7982615" cy="1390650"/>
          </a:xfrm>
          <a:prstGeom prst="rect">
            <a:avLst/>
          </a:prstGeom>
          <a:ln w="31750"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12739" y="1657350"/>
            <a:ext cx="7982615" cy="1390650"/>
          </a:xfrm>
          <a:prstGeom prst="rect">
            <a:avLst/>
          </a:prstGeom>
          <a:ln w="31750"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fontScale="90000"/>
          </a:bodyPr>
          <a:lstStyle/>
          <a:p>
            <a:r>
              <a:rPr lang="fr-FR" altLang="zh-CN" dirty="0" smtClean="0"/>
              <a:t>2. IBM </a:t>
            </a:r>
            <a:r>
              <a:rPr lang="fr-FR" altLang="zh-CN" dirty="0"/>
              <a:t>Watson: Natural Language Classifier</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2539CD2-6DAE-4FF3-A212-C677906F8B49}" type="slidenum">
              <a:rPr lang="en-US" smtClean="0"/>
              <a:pPr/>
              <a:t>9</a:t>
            </a:fld>
            <a:endParaRPr lang="en-US" dirty="0"/>
          </a:p>
        </p:txBody>
      </p:sp>
      <p:sp>
        <p:nvSpPr>
          <p:cNvPr id="6" name="内容占位符 2"/>
          <p:cNvSpPr>
            <a:spLocks noGrp="1"/>
          </p:cNvSpPr>
          <p:nvPr>
            <p:ph idx="1"/>
          </p:nvPr>
        </p:nvSpPr>
        <p:spPr>
          <a:xfrm>
            <a:off x="1085185" y="1657350"/>
            <a:ext cx="7837724" cy="4724400"/>
          </a:xfrm>
        </p:spPr>
        <p:txBody>
          <a:bodyPr>
            <a:normAutofit/>
          </a:bodyPr>
          <a:lstStyle/>
          <a:p>
            <a:pPr marL="0" indent="0" algn="just">
              <a:buNone/>
            </a:pPr>
            <a:r>
              <a:rPr lang="en-US" altLang="zh-CN" dirty="0" smtClean="0">
                <a:solidFill>
                  <a:srgbClr val="FF0000"/>
                </a:solidFill>
                <a:latin typeface="Times New Roman" panose="02020603050405020304" pitchFamily="18" charset="0"/>
                <a:cs typeface="Times New Roman" panose="02020603050405020304" pitchFamily="18" charset="0"/>
              </a:rPr>
              <a:t>Ask: Is </a:t>
            </a:r>
            <a:r>
              <a:rPr lang="en-US" altLang="zh-CN" dirty="0">
                <a:solidFill>
                  <a:srgbClr val="FF0000"/>
                </a:solidFill>
                <a:latin typeface="Times New Roman" panose="02020603050405020304" pitchFamily="18" charset="0"/>
                <a:cs typeface="Times New Roman" panose="02020603050405020304" pitchFamily="18" charset="0"/>
              </a:rPr>
              <a:t>it hot outside</a:t>
            </a:r>
            <a:r>
              <a:rPr lang="en-US" altLang="zh-CN" dirty="0" smtClean="0">
                <a:solidFill>
                  <a:srgbClr val="FF0000"/>
                </a:solidFill>
                <a:latin typeface="Times New Roman" panose="02020603050405020304" pitchFamily="18" charset="0"/>
                <a:cs typeface="Times New Roman" panose="02020603050405020304" pitchFamily="18" charset="0"/>
              </a:rPr>
              <a:t>?</a:t>
            </a:r>
          </a:p>
          <a:p>
            <a:pPr marL="0" indent="0" algn="just">
              <a:buNone/>
            </a:pPr>
            <a:r>
              <a:rPr lang="en-US" altLang="zh-CN" dirty="0" smtClean="0">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 Natural Language Classifier is </a:t>
            </a:r>
            <a:r>
              <a:rPr lang="en-US" altLang="zh-CN" dirty="0">
                <a:solidFill>
                  <a:srgbClr val="002060"/>
                </a:solidFill>
                <a:latin typeface="Times New Roman" panose="02020603050405020304" pitchFamily="18" charset="0"/>
                <a:cs typeface="Times New Roman" panose="02020603050405020304" pitchFamily="18" charset="0"/>
              </a:rPr>
              <a:t>100% </a:t>
            </a:r>
            <a:r>
              <a:rPr lang="en-US" altLang="zh-CN" dirty="0">
                <a:latin typeface="Times New Roman" panose="02020603050405020304" pitchFamily="18" charset="0"/>
                <a:cs typeface="Times New Roman" panose="02020603050405020304" pitchFamily="18" charset="0"/>
              </a:rPr>
              <a:t>confident that the question submitted is talking about </a:t>
            </a:r>
            <a:r>
              <a:rPr lang="en-US" altLang="zh-CN" dirty="0">
                <a:solidFill>
                  <a:srgbClr val="002060"/>
                </a:solidFill>
                <a:latin typeface="Times New Roman" panose="02020603050405020304" pitchFamily="18" charset="0"/>
                <a:cs typeface="Times New Roman" panose="02020603050405020304" pitchFamily="18" charset="0"/>
              </a:rPr>
              <a:t>temperature</a:t>
            </a:r>
            <a:r>
              <a:rPr lang="en-US" altLang="zh-CN" dirty="0" smtClean="0">
                <a:latin typeface="Times New Roman" panose="02020603050405020304" pitchFamily="18" charset="0"/>
                <a:cs typeface="Times New Roman" panose="02020603050405020304" pitchFamily="18" charset="0"/>
              </a:rPr>
              <a:t>.</a:t>
            </a:r>
          </a:p>
          <a:p>
            <a:pPr marL="0" indent="0" algn="just">
              <a:buNone/>
            </a:pPr>
            <a:endParaRPr lang="en-US" altLang="zh-CN" dirty="0">
              <a:latin typeface="Times New Roman" panose="02020603050405020304" pitchFamily="18" charset="0"/>
              <a:cs typeface="Times New Roman" panose="02020603050405020304" pitchFamily="18" charset="0"/>
            </a:endParaRPr>
          </a:p>
          <a:p>
            <a:pPr marL="0" indent="0" algn="just">
              <a:buNone/>
            </a:pPr>
            <a:r>
              <a:rPr lang="en-US" altLang="zh-CN" dirty="0" smtClean="0">
                <a:solidFill>
                  <a:srgbClr val="FF0000"/>
                </a:solidFill>
                <a:latin typeface="Times New Roman" panose="02020603050405020304" pitchFamily="18" charset="0"/>
                <a:cs typeface="Times New Roman" panose="02020603050405020304" pitchFamily="18" charset="0"/>
              </a:rPr>
              <a:t>Ask: Will </a:t>
            </a:r>
            <a:r>
              <a:rPr lang="en-US" altLang="zh-CN" dirty="0">
                <a:solidFill>
                  <a:srgbClr val="FF0000"/>
                </a:solidFill>
                <a:latin typeface="Times New Roman" panose="02020603050405020304" pitchFamily="18" charset="0"/>
                <a:cs typeface="Times New Roman" panose="02020603050405020304" pitchFamily="18" charset="0"/>
              </a:rPr>
              <a:t>there be a storm today</a:t>
            </a:r>
            <a:r>
              <a:rPr lang="en-US" altLang="zh-CN" dirty="0" smtClean="0">
                <a:solidFill>
                  <a:srgbClr val="FF0000"/>
                </a:solidFill>
                <a:latin typeface="Times New Roman" panose="02020603050405020304" pitchFamily="18" charset="0"/>
                <a:cs typeface="Times New Roman" panose="02020603050405020304" pitchFamily="18" charset="0"/>
              </a:rPr>
              <a:t>?</a:t>
            </a:r>
          </a:p>
          <a:p>
            <a:pPr marL="0" indent="0" algn="just">
              <a:buNone/>
            </a:pPr>
            <a:r>
              <a:rPr lang="en-US" altLang="zh-CN" dirty="0">
                <a:latin typeface="Times New Roman" panose="02020603050405020304" pitchFamily="18" charset="0"/>
                <a:cs typeface="Times New Roman" panose="02020603050405020304" pitchFamily="18" charset="0"/>
              </a:rPr>
              <a:t>Output</a:t>
            </a:r>
            <a:r>
              <a:rPr lang="en-US" altLang="zh-CN" dirty="0" smtClean="0">
                <a:latin typeface="Times New Roman" panose="02020603050405020304" pitchFamily="18" charset="0"/>
                <a:cs typeface="Times New Roman" panose="02020603050405020304" pitchFamily="18" charset="0"/>
              </a:rPr>
              <a:t>: Natural </a:t>
            </a:r>
            <a:r>
              <a:rPr lang="en-US" altLang="zh-CN" dirty="0">
                <a:latin typeface="Times New Roman" panose="02020603050405020304" pitchFamily="18" charset="0"/>
                <a:cs typeface="Times New Roman" panose="02020603050405020304" pitchFamily="18" charset="0"/>
              </a:rPr>
              <a:t>Language Classifier is </a:t>
            </a:r>
            <a:r>
              <a:rPr lang="en-US" altLang="zh-CN" dirty="0">
                <a:solidFill>
                  <a:srgbClr val="002060"/>
                </a:solidFill>
                <a:latin typeface="Times New Roman" panose="02020603050405020304" pitchFamily="18" charset="0"/>
                <a:cs typeface="Times New Roman" panose="02020603050405020304" pitchFamily="18" charset="0"/>
              </a:rPr>
              <a:t>95% </a:t>
            </a:r>
            <a:r>
              <a:rPr lang="en-US" altLang="zh-CN" dirty="0">
                <a:latin typeface="Times New Roman" panose="02020603050405020304" pitchFamily="18" charset="0"/>
                <a:cs typeface="Times New Roman" panose="02020603050405020304" pitchFamily="18" charset="0"/>
              </a:rPr>
              <a:t>confident that the question submitted is talking about </a:t>
            </a:r>
            <a:r>
              <a:rPr lang="en-US" altLang="zh-CN" dirty="0">
                <a:solidFill>
                  <a:srgbClr val="002060"/>
                </a:solidFill>
                <a:latin typeface="Times New Roman" panose="02020603050405020304" pitchFamily="18" charset="0"/>
                <a:cs typeface="Times New Roman" panose="02020603050405020304" pitchFamily="18" charset="0"/>
              </a:rPr>
              <a:t>conditions</a:t>
            </a:r>
            <a:r>
              <a:rPr lang="en-US" altLang="zh-CN" dirty="0">
                <a:latin typeface="Times New Roman" panose="02020603050405020304" pitchFamily="18" charset="0"/>
                <a:cs typeface="Times New Roman" panose="02020603050405020304" pitchFamily="18" charset="0"/>
              </a:rPr>
              <a:t>.</a:t>
            </a:r>
          </a:p>
          <a:p>
            <a:pPr marL="0" indent="0" algn="just">
              <a:buNone/>
            </a:pPr>
            <a:endParaRPr lang="en-US" altLang="zh-CN" dirty="0">
              <a:latin typeface="Times New Roman" panose="02020603050405020304" pitchFamily="18" charset="0"/>
              <a:cs typeface="Times New Roman" panose="02020603050405020304" pitchFamily="18" charset="0"/>
            </a:endParaRPr>
          </a:p>
          <a:p>
            <a:pPr marL="0" indent="0" algn="just">
              <a:buNone/>
            </a:pPr>
            <a:r>
              <a:rPr lang="en-US" altLang="zh-CN" dirty="0" smtClean="0">
                <a:solidFill>
                  <a:srgbClr val="FF0000"/>
                </a:solidFill>
                <a:latin typeface="Times New Roman" panose="02020603050405020304" pitchFamily="18" charset="0"/>
                <a:cs typeface="Times New Roman" panose="02020603050405020304" pitchFamily="18" charset="0"/>
              </a:rPr>
              <a:t>Ask: Should </a:t>
            </a:r>
            <a:r>
              <a:rPr lang="en-US" altLang="zh-CN" dirty="0">
                <a:solidFill>
                  <a:srgbClr val="FF0000"/>
                </a:solidFill>
                <a:latin typeface="Times New Roman" panose="02020603050405020304" pitchFamily="18" charset="0"/>
                <a:cs typeface="Times New Roman" panose="02020603050405020304" pitchFamily="18" charset="0"/>
              </a:rPr>
              <a:t>I prepare for sleet</a:t>
            </a:r>
            <a:r>
              <a:rPr lang="en-US" altLang="zh-CN" dirty="0" smtClean="0">
                <a:solidFill>
                  <a:srgbClr val="FF0000"/>
                </a:solidFill>
                <a:latin typeface="Times New Roman" panose="02020603050405020304" pitchFamily="18" charset="0"/>
                <a:cs typeface="Times New Roman" panose="02020603050405020304" pitchFamily="18" charset="0"/>
              </a:rPr>
              <a:t>?</a:t>
            </a:r>
          </a:p>
          <a:p>
            <a:pPr marL="0" indent="0" algn="just">
              <a:buNone/>
            </a:pPr>
            <a:r>
              <a:rPr lang="en-US" altLang="zh-CN" dirty="0">
                <a:latin typeface="Times New Roman" panose="02020603050405020304" pitchFamily="18" charset="0"/>
                <a:cs typeface="Times New Roman" panose="02020603050405020304" pitchFamily="18" charset="0"/>
              </a:rPr>
              <a:t>Output: </a:t>
            </a:r>
            <a:r>
              <a:rPr lang="en-US" altLang="zh-CN" dirty="0" smtClean="0">
                <a:latin typeface="Times New Roman" panose="02020603050405020304" pitchFamily="18" charset="0"/>
                <a:cs typeface="Times New Roman" panose="02020603050405020304" pitchFamily="18" charset="0"/>
              </a:rPr>
              <a:t>Natural </a:t>
            </a:r>
            <a:r>
              <a:rPr lang="en-US" altLang="zh-CN" dirty="0">
                <a:latin typeface="Times New Roman" panose="02020603050405020304" pitchFamily="18" charset="0"/>
                <a:cs typeface="Times New Roman" panose="02020603050405020304" pitchFamily="18" charset="0"/>
              </a:rPr>
              <a:t>Language Classifier is </a:t>
            </a:r>
            <a:r>
              <a:rPr lang="en-US" altLang="zh-CN" dirty="0">
                <a:solidFill>
                  <a:srgbClr val="002060"/>
                </a:solidFill>
                <a:latin typeface="Times New Roman" panose="02020603050405020304" pitchFamily="18" charset="0"/>
                <a:cs typeface="Times New Roman" panose="02020603050405020304" pitchFamily="18" charset="0"/>
              </a:rPr>
              <a:t>94% </a:t>
            </a:r>
            <a:r>
              <a:rPr lang="en-US" altLang="zh-CN" dirty="0">
                <a:latin typeface="Times New Roman" panose="02020603050405020304" pitchFamily="18" charset="0"/>
                <a:cs typeface="Times New Roman" panose="02020603050405020304" pitchFamily="18" charset="0"/>
              </a:rPr>
              <a:t>confident that the question submitted is talking about </a:t>
            </a:r>
            <a:r>
              <a:rPr lang="en-US" altLang="zh-CN" dirty="0">
                <a:solidFill>
                  <a:srgbClr val="002060"/>
                </a:solidFill>
                <a:latin typeface="Times New Roman" panose="02020603050405020304" pitchFamily="18" charset="0"/>
                <a:cs typeface="Times New Roman" panose="02020603050405020304" pitchFamily="18" charset="0"/>
              </a:rPr>
              <a:t>conditions</a:t>
            </a:r>
            <a:r>
              <a:rPr lang="en-US" altLang="zh-CN" dirty="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0" indent="0" algn="just">
              <a:buNone/>
            </a:pPr>
            <a:endParaRPr lang="en-US" altLang="zh-CN" dirty="0"/>
          </a:p>
        </p:txBody>
      </p:sp>
    </p:spTree>
    <p:extLst>
      <p:ext uri="{BB962C8B-B14F-4D97-AF65-F5344CB8AC3E}">
        <p14:creationId xmlns:p14="http://schemas.microsoft.com/office/powerpoint/2010/main" val="839345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lvopohja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Helvetica"/>
        <a:ea typeface=""/>
        <a:cs typeface="Arial"/>
      </a:majorFont>
      <a:minorFont>
        <a:latin typeface="Helvetic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kalvopohja1</Template>
  <TotalTime>9929</TotalTime>
  <Words>2832</Words>
  <Application>Microsoft Office PowerPoint</Application>
  <PresentationFormat>全屏显示(4:3)</PresentationFormat>
  <Paragraphs>304</Paragraphs>
  <Slides>53</Slides>
  <Notes>11</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Palatino</vt:lpstr>
      <vt:lpstr>Rajdhani</vt:lpstr>
      <vt:lpstr>宋体</vt:lpstr>
      <vt:lpstr>Arial</vt:lpstr>
      <vt:lpstr>Helvetica</vt:lpstr>
      <vt:lpstr>Tahoma</vt:lpstr>
      <vt:lpstr>Times New Roman</vt:lpstr>
      <vt:lpstr>Wingdings</vt:lpstr>
      <vt:lpstr>kalvopohja1</vt:lpstr>
      <vt:lpstr>TIES4910: Deep Learning for Cognitive Computing</vt:lpstr>
      <vt:lpstr>Cognitive Services</vt:lpstr>
      <vt:lpstr>1. IBM Watson: Natural Language Understanding</vt:lpstr>
      <vt:lpstr>1. IBM Watson: Natural Language Understanding</vt:lpstr>
      <vt:lpstr>1. IBM Watson: Natural Language Understanding</vt:lpstr>
      <vt:lpstr>1. IBM Watson: Natural Language Understanding</vt:lpstr>
      <vt:lpstr>2. IBM Watson: Natural Language Classifier</vt:lpstr>
      <vt:lpstr>2. IBM Watson: Natural Language Classifier</vt:lpstr>
      <vt:lpstr>2. IBM Watson: Natural Language Classifier</vt:lpstr>
      <vt:lpstr>3. IBM Watson: Personality Insights</vt:lpstr>
      <vt:lpstr>3. IBM Watson: Personality Insights</vt:lpstr>
      <vt:lpstr>3. IBM Watson: Personality Insights</vt:lpstr>
      <vt:lpstr>3. IBM Watson: Personality Insights</vt:lpstr>
      <vt:lpstr>3. IBM Watson: Personality Insights</vt:lpstr>
      <vt:lpstr>PowerPoint 演示文稿</vt:lpstr>
      <vt:lpstr>4. IBM Watson: Text to Speech</vt:lpstr>
      <vt:lpstr>4. IBM Watson: Text to Speech</vt:lpstr>
      <vt:lpstr>5. IBM Watson: Visual Recognition</vt:lpstr>
      <vt:lpstr>5. IBM Watson: Visual Recognition</vt:lpstr>
      <vt:lpstr>5. IBM Watson: Visual Recognition</vt:lpstr>
      <vt:lpstr>6. Microsoft Cognitive Services: Emotion API</vt:lpstr>
      <vt:lpstr>6. Microsoft Cognitive Services: Emotion API</vt:lpstr>
      <vt:lpstr>7. Microsoft Cognitive Services: Face API</vt:lpstr>
      <vt:lpstr>7. Microsoft Cognitive Services: Face API</vt:lpstr>
      <vt:lpstr>8. Microsoft Cognitive Services: Computer Vision API</vt:lpstr>
      <vt:lpstr>8. Microsoft Cognitive Services: Computer Vision API</vt:lpstr>
      <vt:lpstr>8. Microsoft Cognitive Services: Computer Vision API</vt:lpstr>
      <vt:lpstr>9.  Microsoft Cognitive Services: Speech API</vt:lpstr>
      <vt:lpstr>9.  Microsoft Cognitive Services: Speech API</vt:lpstr>
      <vt:lpstr>10.  Microsoft Cognitive Services: Text Analytics API</vt:lpstr>
      <vt:lpstr>10.  Microsoft Cognitive Services: Text Analytics API</vt:lpstr>
      <vt:lpstr>11.  Microsoft Cognitive Services: Image Search API</vt:lpstr>
      <vt:lpstr>11.  Microsoft Cognitive Services: Image Search API</vt:lpstr>
      <vt:lpstr>12. COGITO Cognitive Services: Intelligence API</vt:lpstr>
      <vt:lpstr>12. COGITO Cognitive Services: Intelligence API</vt:lpstr>
      <vt:lpstr>13.   Google Cognitive Services: Cloud Vision API</vt:lpstr>
      <vt:lpstr>13.   Google Cognitive Services: Cloud Vision API</vt:lpstr>
      <vt:lpstr>13.   Google Cognitive Services: Cloud Vision API</vt:lpstr>
      <vt:lpstr>14.   Google Cognitive Services: Cloud Translation API</vt:lpstr>
      <vt:lpstr>14.   Google Cognitive Services: Cloud Translation API</vt:lpstr>
      <vt:lpstr>15.   Google Cognitive Services: Cloud Speech API</vt:lpstr>
      <vt:lpstr>16.   Google Cognitive Services: Cloud Video Intelligence</vt:lpstr>
      <vt:lpstr>16.   Google Cognitive Services: Cloud Video Intelligence</vt:lpstr>
      <vt:lpstr>16.   Google Cognitive Services: Cloud Video Intelligence</vt:lpstr>
      <vt:lpstr> Future Applications</vt:lpstr>
      <vt:lpstr> Future Applications-Education</vt:lpstr>
      <vt:lpstr> Future Applications - Health</vt:lpstr>
      <vt:lpstr> Future Applications - Life</vt:lpstr>
      <vt:lpstr> Future Applications - Work</vt:lpstr>
      <vt:lpstr> Future Applications - Transport</vt:lpstr>
      <vt:lpstr>Conclusions</vt:lpstr>
      <vt:lpstr>Conclusions</vt:lpstr>
      <vt:lpstr>PowerPoint 演示文稿</vt:lpstr>
    </vt:vector>
  </TitlesOfParts>
  <Company>University Of Jyväskylä</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 Yongjie</dc:creator>
  <cp:lastModifiedBy>yanrui</cp:lastModifiedBy>
  <cp:revision>698</cp:revision>
  <cp:lastPrinted>2014-05-09T11:39:58Z</cp:lastPrinted>
  <dcterms:created xsi:type="dcterms:W3CDTF">2017-04-04T14:59:45Z</dcterms:created>
  <dcterms:modified xsi:type="dcterms:W3CDTF">2018-11-12T14:23:14Z</dcterms:modified>
</cp:coreProperties>
</file>